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72" r:id="rId4"/>
    <p:sldId id="258" r:id="rId5"/>
    <p:sldId id="260" r:id="rId6"/>
    <p:sldId id="287" r:id="rId7"/>
    <p:sldId id="262" r:id="rId8"/>
    <p:sldId id="284" r:id="rId9"/>
    <p:sldId id="286" r:id="rId10"/>
    <p:sldId id="299" r:id="rId11"/>
    <p:sldId id="300" r:id="rId12"/>
    <p:sldId id="281" r:id="rId13"/>
    <p:sldId id="282" r:id="rId14"/>
    <p:sldId id="283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264" r:id="rId24"/>
    <p:sldId id="268" r:id="rId25"/>
    <p:sldId id="270" r:id="rId26"/>
  </p:sldIdLst>
  <p:sldSz cx="12192000" cy="6858000"/>
  <p:notesSz cx="6797675" cy="9926638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7" d="100"/>
          <a:sy n="77" d="100"/>
        </p:scale>
        <p:origin x="67" y="1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6FB8B-13F3-40E5-B16D-D73887FE94F2}" type="datetimeFigureOut">
              <a:rPr lang="hr-HR" smtClean="0"/>
              <a:t>27.3.2019.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081C-FEFA-4BFF-9113-25E5C62DC3C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58289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6F8DF-CDA0-4D87-B3A7-44AAD034E20A}" type="datetimeFigureOut">
              <a:rPr lang="hr-HR" smtClean="0"/>
              <a:t>27.3.2019.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1" y="4715711"/>
            <a:ext cx="5438775" cy="446651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189AD-E263-42EE-966A-97646C47D13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700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112080A-2293-4BA0-A496-AE0578F46B58}" type="datetimeFigureOut">
              <a:rPr lang="hr-HR" smtClean="0"/>
              <a:t>27.3.2019.</a:t>
            </a:fld>
            <a:endParaRPr lang="hr-H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AAB2A13-2E48-4AB0-B564-A4A5AB6CEEC5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2080A-2293-4BA0-A496-AE0578F46B58}" type="datetimeFigureOut">
              <a:rPr lang="hr-HR" smtClean="0"/>
              <a:t>27.3.2019.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2A13-2E48-4AB0-B564-A4A5AB6CEEC5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2080A-2293-4BA0-A496-AE0578F46B58}" type="datetimeFigureOut">
              <a:rPr lang="hr-HR" smtClean="0"/>
              <a:t>27.3.2019.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2A13-2E48-4AB0-B564-A4A5AB6CEEC5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2080A-2293-4BA0-A496-AE0578F46B58}" type="datetimeFigureOut">
              <a:rPr lang="hr-HR" smtClean="0"/>
              <a:t>27.3.2019.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2A13-2E48-4AB0-B564-A4A5AB6CEEC5}" type="slidenum">
              <a:rPr lang="hr-HR" smtClean="0"/>
              <a:t>‹#›</a:t>
            </a:fld>
            <a:endParaRPr lang="hr-H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2080A-2293-4BA0-A496-AE0578F46B58}" type="datetimeFigureOut">
              <a:rPr lang="hr-HR" smtClean="0"/>
              <a:t>27.3.2019.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2A13-2E48-4AB0-B564-A4A5AB6CEEC5}" type="slidenum">
              <a:rPr lang="hr-HR" smtClean="0"/>
              <a:t>‹#›</a:t>
            </a:fld>
            <a:endParaRPr lang="hr-HR"/>
          </a:p>
        </p:txBody>
      </p:sp>
      <p:sp>
        <p:nvSpPr>
          <p:cNvPr id="7" name="Chevron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2080A-2293-4BA0-A496-AE0578F46B58}" type="datetimeFigureOut">
              <a:rPr lang="hr-HR" smtClean="0"/>
              <a:t>27.3.2019.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2A13-2E48-4AB0-B564-A4A5AB6CEEC5}" type="slidenum">
              <a:rPr lang="hr-HR" smtClean="0"/>
              <a:t>‹#›</a:t>
            </a:fld>
            <a:endParaRPr lang="hr-H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2080A-2293-4BA0-A496-AE0578F46B58}" type="datetimeFigureOut">
              <a:rPr lang="hr-HR" smtClean="0"/>
              <a:t>27.3.2019.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2A13-2E48-4AB0-B564-A4A5AB6CEEC5}" type="slidenum">
              <a:rPr lang="hr-HR" smtClean="0"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2080A-2293-4BA0-A496-AE0578F46B58}" type="datetimeFigureOut">
              <a:rPr lang="hr-HR" smtClean="0"/>
              <a:t>27.3.2019.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2A13-2E48-4AB0-B564-A4A5AB6CEEC5}" type="slidenum">
              <a:rPr lang="hr-HR" smtClean="0"/>
              <a:t>‹#›</a:t>
            </a:fld>
            <a:endParaRPr lang="hr-H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2080A-2293-4BA0-A496-AE0578F46B58}" type="datetimeFigureOut">
              <a:rPr lang="hr-HR" smtClean="0"/>
              <a:t>27.3.2019.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2A13-2E48-4AB0-B564-A4A5AB6CEEC5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/>
          <a:p>
            <a:fld id="{6112080A-2293-4BA0-A496-AE0578F46B58}" type="datetimeFigureOut">
              <a:rPr lang="hr-HR" smtClean="0"/>
              <a:t>27.3.2019.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B2A13-2E48-4AB0-B564-A4A5AB6CEEC5}" type="slidenum">
              <a:rPr lang="hr-HR" smtClean="0"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112080A-2293-4BA0-A496-AE0578F46B58}" type="datetimeFigureOut">
              <a:rPr lang="hr-HR" smtClean="0"/>
              <a:t>27.3.2019.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AAB2A13-2E48-4AB0-B564-A4A5AB6CEEC5}" type="slidenum">
              <a:rPr lang="hr-HR" smtClean="0"/>
              <a:t>‹#›</a:t>
            </a:fld>
            <a:endParaRPr lang="hr-H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112080A-2293-4BA0-A496-AE0578F46B58}" type="datetimeFigureOut">
              <a:rPr lang="hr-HR" smtClean="0"/>
              <a:t>27.3.2019.</a:t>
            </a:fld>
            <a:endParaRPr lang="hr-H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AAB2A13-2E48-4AB0-B564-A4A5AB6CEEC5}" type="slidenum">
              <a:rPr lang="hr-HR" smtClean="0"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njezana.sikiric@crikvenica.hr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hyperlink" Target="http://mfsaonline.assyst.in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900" y="736602"/>
            <a:ext cx="11277600" cy="2311398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effectLst/>
                <a:latin typeface="Cambria" panose="02040503050406030204" pitchFamily="18" charset="0"/>
              </a:rPr>
              <a:t>MFSA (</a:t>
            </a:r>
            <a:r>
              <a:rPr lang="en-GB" dirty="0" err="1">
                <a:effectLst/>
                <a:latin typeface="Cambria" panose="02040503050406030204" pitchFamily="18" charset="0"/>
              </a:rPr>
              <a:t>samoprocjena</a:t>
            </a:r>
            <a:r>
              <a:rPr lang="en-GB" dirty="0">
                <a:effectLst/>
                <a:latin typeface="Cambria" panose="02040503050406030204" pitchFamily="18" charset="0"/>
              </a:rPr>
              <a:t> </a:t>
            </a:r>
            <a:r>
              <a:rPr lang="en-GB" dirty="0" err="1">
                <a:effectLst/>
                <a:latin typeface="Cambria" panose="02040503050406030204" pitchFamily="18" charset="0"/>
              </a:rPr>
              <a:t>lokalnih</a:t>
            </a:r>
            <a:r>
              <a:rPr lang="en-GB" dirty="0">
                <a:effectLst/>
                <a:latin typeface="Cambria" panose="02040503050406030204" pitchFamily="18" charset="0"/>
              </a:rPr>
              <a:t> </a:t>
            </a:r>
            <a:r>
              <a:rPr lang="en-GB" dirty="0" err="1">
                <a:effectLst/>
                <a:latin typeface="Cambria" panose="02040503050406030204" pitchFamily="18" charset="0"/>
              </a:rPr>
              <a:t>financija</a:t>
            </a:r>
            <a:r>
              <a:rPr lang="en-GB" dirty="0">
                <a:effectLst/>
                <a:latin typeface="Cambria" panose="02040503050406030204" pitchFamily="18" charset="0"/>
              </a:rPr>
              <a:t>) </a:t>
            </a:r>
            <a:br>
              <a:rPr lang="hr-HR" dirty="0">
                <a:effectLst/>
                <a:latin typeface="Cambria" panose="02040503050406030204" pitchFamily="18" charset="0"/>
              </a:rPr>
            </a:br>
            <a:r>
              <a:rPr lang="hr-HR" dirty="0">
                <a:effectLst/>
                <a:latin typeface="Cambria" panose="02040503050406030204" pitchFamily="18" charset="0"/>
              </a:rPr>
              <a:t>primjena – online platforma</a:t>
            </a:r>
            <a:endParaRPr lang="hr-HR" sz="4000" dirty="0">
              <a:latin typeface="Cambria" panose="0204050305040603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8300" y="3315663"/>
            <a:ext cx="9893300" cy="1655762"/>
          </a:xfrm>
        </p:spPr>
        <p:txBody>
          <a:bodyPr>
            <a:normAutofit/>
          </a:bodyPr>
          <a:lstStyle/>
          <a:p>
            <a:r>
              <a:rPr lang="hr-HR" sz="2800" dirty="0">
                <a:latin typeface="Cambria" panose="02040503050406030204" pitchFamily="18" charset="0"/>
              </a:rPr>
              <a:t>Snježana </a:t>
            </a:r>
            <a:r>
              <a:rPr lang="hr-HR" sz="2800" dirty="0" err="1">
                <a:latin typeface="Cambria" panose="02040503050406030204" pitchFamily="18" charset="0"/>
              </a:rPr>
              <a:t>Sikirić</a:t>
            </a:r>
            <a:endParaRPr lang="hr-HR" sz="2800" dirty="0">
              <a:latin typeface="Cambria" panose="02040503050406030204" pitchFamily="18" charset="0"/>
            </a:endParaRPr>
          </a:p>
          <a:p>
            <a:r>
              <a:rPr lang="hr-HR" sz="2800" dirty="0">
                <a:latin typeface="Cambria" panose="02040503050406030204" pitchFamily="18" charset="0"/>
              </a:rPr>
              <a:t>Zagreb, ožujak 2019.</a:t>
            </a:r>
          </a:p>
          <a:p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  <a:hlinkClick r:id="rId2"/>
              </a:rPr>
              <a:t>snjezana.sikiric@crikvenica.hr</a:t>
            </a:r>
            <a:r>
              <a:rPr lang="hr-HR" sz="28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68374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481329"/>
            <a:ext cx="11201400" cy="4944871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just"/>
            <a:r>
              <a:rPr lang="hr-HR" sz="2400" dirty="0">
                <a:latin typeface="Cambria" panose="02040503050406030204" pitchFamily="18" charset="0"/>
              </a:rPr>
              <a:t>Čelnici često ne podupiru upravne odjele i stručne službe u korištenju analitičkih oruđa u procesu donošenja odluka, ali same službe često ne rade nešto „što ne moraju”, odnosno što nije zakonska obveza</a:t>
            </a:r>
          </a:p>
          <a:p>
            <a:pPr algn="just"/>
            <a:endParaRPr lang="hr-HR" sz="2400" dirty="0">
              <a:latin typeface="Cambria" panose="02040503050406030204" pitchFamily="18" charset="0"/>
            </a:endParaRPr>
          </a:p>
          <a:p>
            <a:pPr algn="just"/>
            <a:r>
              <a:rPr lang="hr-HR" sz="2400" dirty="0">
                <a:latin typeface="Cambria" panose="02040503050406030204" pitchFamily="18" charset="0"/>
              </a:rPr>
              <a:t>Najčešće odlučuju intuitivno i bez prave podloge i analize</a:t>
            </a:r>
          </a:p>
          <a:p>
            <a:pPr algn="just"/>
            <a:endParaRPr lang="hr-HR" sz="2400" dirty="0">
              <a:latin typeface="Cambria" panose="02040503050406030204" pitchFamily="18" charset="0"/>
            </a:endParaRPr>
          </a:p>
          <a:p>
            <a:pPr algn="just"/>
            <a:r>
              <a:rPr lang="hr-HR" sz="2400" dirty="0">
                <a:latin typeface="Cambria" panose="02040503050406030204" pitchFamily="18" charset="0"/>
              </a:rPr>
              <a:t>Analitičke metode i modele koriste samo kada je to obavezno, ali bez dovoljno razumijevanja i podrške</a:t>
            </a:r>
          </a:p>
          <a:p>
            <a:pPr algn="just"/>
            <a:endParaRPr lang="hr-HR" sz="2400" dirty="0">
              <a:latin typeface="Cambria" panose="02040503050406030204" pitchFamily="18" charset="0"/>
            </a:endParaRPr>
          </a:p>
          <a:p>
            <a:pPr algn="just"/>
            <a:r>
              <a:rPr lang="hr-HR" sz="2400" dirty="0">
                <a:latin typeface="Cambria" panose="02040503050406030204" pitchFamily="18" charset="0"/>
              </a:rPr>
              <a:t>Predstavnička tijela mogu utjecati na izvršnu vlast inzistirajući na donošenju odluka koje se odnose na proračun, na kapitalna ulaganja, na pojedine programe i projekte da se prilikom rasprave i odlučivanja koriste analitičke metode i modeli iz kojih bi bili vidljivi rezultati i posljedice pojedinih odluka.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>
                <a:latin typeface="Cambria" panose="02040503050406030204" pitchFamily="18" charset="0"/>
              </a:rPr>
              <a:t>Izvršna i predstavnička vlast i MFSA</a:t>
            </a:r>
          </a:p>
        </p:txBody>
      </p:sp>
    </p:spTree>
    <p:extLst>
      <p:ext uri="{BB962C8B-B14F-4D97-AF65-F5344CB8AC3E}">
        <p14:creationId xmlns:p14="http://schemas.microsoft.com/office/powerpoint/2010/main" val="5275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>
            <a:extLst>
              <a:ext uri="{FF2B5EF4-FFF2-40B4-BE49-F238E27FC236}">
                <a16:creationId xmlns:a16="http://schemas.microsoft.com/office/drawing/2014/main" id="{2A8939A6-042D-4B87-A77F-5640245E2B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JASTREBARSKO</a:t>
            </a:r>
          </a:p>
          <a:p>
            <a:r>
              <a:rPr lang="hr-HR" dirty="0"/>
              <a:t>LABIN</a:t>
            </a:r>
          </a:p>
          <a:p>
            <a:r>
              <a:rPr lang="hr-HR" dirty="0"/>
              <a:t>PREGRADA</a:t>
            </a:r>
          </a:p>
          <a:p>
            <a:r>
              <a:rPr lang="hr-HR" dirty="0"/>
              <a:t>ZAPREŠIĆ</a:t>
            </a:r>
          </a:p>
        </p:txBody>
      </p:sp>
      <p:sp>
        <p:nvSpPr>
          <p:cNvPr id="3" name="Naslov 2">
            <a:extLst>
              <a:ext uri="{FF2B5EF4-FFF2-40B4-BE49-F238E27FC236}">
                <a16:creationId xmlns:a16="http://schemas.microsoft.com/office/drawing/2014/main" id="{B7B581D4-727C-4264-9CD0-A6AC175A6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Širenje na druge  gradove u RH</a:t>
            </a:r>
          </a:p>
        </p:txBody>
      </p:sp>
    </p:spTree>
    <p:extLst>
      <p:ext uri="{BB962C8B-B14F-4D97-AF65-F5344CB8AC3E}">
        <p14:creationId xmlns:p14="http://schemas.microsoft.com/office/powerpoint/2010/main" val="715919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0664339"/>
              </p:ext>
            </p:extLst>
          </p:nvPr>
        </p:nvGraphicFramePr>
        <p:xfrm>
          <a:off x="609600" y="1481138"/>
          <a:ext cx="109728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9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534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r-HR" sz="1400" dirty="0"/>
                        <a:t>GRAD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BROJ STANOVNIKA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OSTVARENI PRORAČUN 2014.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BROJ ZAPOSLENIH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/>
                        <a:t>JASTREBARSKO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15.866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40.309.353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/>
                        <a:t>LABIN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12.385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67.409.168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/>
                        <a:t>PREGRADA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6.749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12.858.070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/>
                        <a:t>ZAPREŠIĆ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27.378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139.298.545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Rezultati-profil gradova</a:t>
            </a:r>
          </a:p>
        </p:txBody>
      </p:sp>
    </p:spTree>
    <p:extLst>
      <p:ext uri="{BB962C8B-B14F-4D97-AF65-F5344CB8AC3E}">
        <p14:creationId xmlns:p14="http://schemas.microsoft.com/office/powerpoint/2010/main" val="3567705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09600" y="1556950"/>
          <a:ext cx="10074875" cy="2378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9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13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22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51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98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265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15380">
                <a:tc>
                  <a:txBody>
                    <a:bodyPr/>
                    <a:lstStyle/>
                    <a:p>
                      <a:r>
                        <a:rPr lang="hr-HR" sz="1400" dirty="0"/>
                        <a:t>GRAD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Ukupni prihodi/broj stanovnika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Ukupni rashodi/broj stanovnika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Prihodi poslovanja/broj stanovnika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Iznos duga/broj stanovnika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Rashodi za kapitalna ulaganja/broj</a:t>
                      </a:r>
                      <a:r>
                        <a:rPr lang="hr-HR" sz="1400" baseline="0" dirty="0"/>
                        <a:t> stanovnika</a:t>
                      </a:r>
                      <a:endParaRPr lang="hr-H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262">
                <a:tc>
                  <a:txBody>
                    <a:bodyPr/>
                    <a:lstStyle/>
                    <a:p>
                      <a:r>
                        <a:rPr lang="hr-HR" dirty="0"/>
                        <a:t>JASTREBARSKO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3.888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3.659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3.597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1.316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9262">
                <a:tc>
                  <a:txBody>
                    <a:bodyPr/>
                    <a:lstStyle/>
                    <a:p>
                      <a:r>
                        <a:rPr lang="hr-HR" dirty="0"/>
                        <a:t>LABIN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5.443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5.327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5.172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734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947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9262">
                <a:tc>
                  <a:txBody>
                    <a:bodyPr/>
                    <a:lstStyle/>
                    <a:p>
                      <a:r>
                        <a:rPr lang="hr-HR" dirty="0"/>
                        <a:t>PREGRADA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1.894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2.011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1.765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221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463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9262">
                <a:tc>
                  <a:txBody>
                    <a:bodyPr/>
                    <a:lstStyle/>
                    <a:p>
                      <a:r>
                        <a:rPr lang="hr-HR" dirty="0"/>
                        <a:t>ZAPREŠIĆ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5.088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4.846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4.240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281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704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Rezultati: Pokazatelji usporedbe (2014 g.)</a:t>
            </a:r>
          </a:p>
        </p:txBody>
      </p:sp>
    </p:spTree>
    <p:extLst>
      <p:ext uri="{BB962C8B-B14F-4D97-AF65-F5344CB8AC3E}">
        <p14:creationId xmlns:p14="http://schemas.microsoft.com/office/powerpoint/2010/main" val="4194827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09600" y="1481138"/>
          <a:ext cx="109728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r-HR" sz="1400" dirty="0"/>
                        <a:t>GRAD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Radnje</a:t>
                      </a:r>
                      <a:r>
                        <a:rPr lang="hr-HR" sz="1400" baseline="0" dirty="0"/>
                        <a:t> na državnoj razini</a:t>
                      </a:r>
                      <a:endParaRPr lang="hr-H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Radnje na lokalnoj razini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Poboljšanje financijskog upravljanja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400" dirty="0"/>
                        <a:t>JASTREBARSKO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1400" dirty="0"/>
                        <a:t>Fleksibilnost namjenskih</a:t>
                      </a:r>
                      <a:r>
                        <a:rPr lang="hr-HR" sz="1400" baseline="0" dirty="0"/>
                        <a:t> prihoda i lokalne porezne politike</a:t>
                      </a:r>
                      <a:endParaRPr lang="hr-H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1400" dirty="0"/>
                        <a:t>Poboljšanje prikupljanja prihoda, stvaranje povoljnog poduzetničkog okruženja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1400" dirty="0"/>
                        <a:t>Realnije planiranje,</a:t>
                      </a:r>
                      <a:r>
                        <a:rPr lang="hr-HR" sz="1400" baseline="0" dirty="0"/>
                        <a:t> uvođenje riznice, strateško planiranje analiza rashoda, transparentnost</a:t>
                      </a:r>
                      <a:endParaRPr lang="hr-H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400" dirty="0"/>
                        <a:t>LABIN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dirty="0"/>
                        <a:t>Fleksibilnost namjenskih</a:t>
                      </a:r>
                      <a:r>
                        <a:rPr lang="hr-HR" sz="1400" baseline="0" dirty="0"/>
                        <a:t> prihoda i lokalne porezne politike, vratiti imovinu LS</a:t>
                      </a:r>
                      <a:endParaRPr lang="hr-HR" sz="1400" dirty="0"/>
                    </a:p>
                    <a:p>
                      <a:pPr algn="l"/>
                      <a:endParaRPr lang="hr-H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1400" dirty="0"/>
                        <a:t>Poboljšanje prikupljanja prihoda, mjere za poticanje</a:t>
                      </a:r>
                      <a:r>
                        <a:rPr lang="hr-HR" sz="1400" baseline="0" dirty="0"/>
                        <a:t> poduzetništva, prodaja neobavezne imovine koje je nerentabilna</a:t>
                      </a:r>
                      <a:endParaRPr lang="hr-H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dirty="0"/>
                        <a:t>Realnije planiranje,</a:t>
                      </a:r>
                      <a:r>
                        <a:rPr lang="hr-HR" sz="1400" baseline="0" dirty="0"/>
                        <a:t>  planiranje analiza rashoda</a:t>
                      </a:r>
                      <a:endParaRPr lang="hr-HR" sz="1400" dirty="0"/>
                    </a:p>
                    <a:p>
                      <a:pPr algn="l"/>
                      <a:endParaRPr lang="hr-H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400" dirty="0"/>
                        <a:t>PREGRADA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dirty="0"/>
                        <a:t>Fleksibilnost namjenskih</a:t>
                      </a:r>
                      <a:r>
                        <a:rPr lang="hr-HR" sz="1400" baseline="0" dirty="0"/>
                        <a:t> prihoda i lokalne porezne politike, pojednostavniti proceduru zaduživanja</a:t>
                      </a:r>
                      <a:endParaRPr lang="hr-HR" sz="1400" dirty="0"/>
                    </a:p>
                    <a:p>
                      <a:pPr algn="l"/>
                      <a:endParaRPr lang="hr-H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1400" dirty="0"/>
                        <a:t>Poboljšanje prikupljanja prihoda, mjere za poticanje</a:t>
                      </a:r>
                      <a:r>
                        <a:rPr lang="hr-HR" sz="1400" baseline="0" dirty="0"/>
                        <a:t> poduzetništva, </a:t>
                      </a:r>
                      <a:endParaRPr lang="hr-H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dirty="0"/>
                        <a:t>Realnije planiranje,</a:t>
                      </a:r>
                      <a:r>
                        <a:rPr lang="hr-HR" sz="1400" baseline="0" dirty="0"/>
                        <a:t> analiza rashoda, transparentnost</a:t>
                      </a:r>
                      <a:endParaRPr lang="hr-HR" sz="1400" dirty="0"/>
                    </a:p>
                    <a:p>
                      <a:pPr algn="l"/>
                      <a:endParaRPr lang="hr-H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400" dirty="0"/>
                        <a:t>ZAPREŠIĆ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dirty="0"/>
                        <a:t>Fleksibilnost namjenskih</a:t>
                      </a:r>
                      <a:r>
                        <a:rPr lang="hr-HR" sz="1400" baseline="0" dirty="0"/>
                        <a:t> prihoda i lokalne porezne politike, strateško planiranje, zaduživanje</a:t>
                      </a:r>
                      <a:endParaRPr lang="hr-HR" sz="1400" dirty="0"/>
                    </a:p>
                    <a:p>
                      <a:pPr algn="l"/>
                      <a:endParaRPr lang="hr-H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1400" dirty="0"/>
                        <a:t>Poboljšanje prikupljanja prihoda, poticanje poduzetništva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dirty="0"/>
                        <a:t>Realnije planiranje,</a:t>
                      </a:r>
                      <a:r>
                        <a:rPr lang="hr-HR" sz="1400" baseline="0" dirty="0"/>
                        <a:t>  strateško planiranje analiza rashoda, transparentnost</a:t>
                      </a:r>
                      <a:endParaRPr lang="hr-HR" sz="1400" dirty="0"/>
                    </a:p>
                    <a:p>
                      <a:pPr algn="l"/>
                      <a:endParaRPr lang="hr-H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Plan </a:t>
            </a:r>
            <a:r>
              <a:rPr lang="hr-HR"/>
              <a:t>financijskih poboljšanja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72079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>
            <a:extLst>
              <a:ext uri="{FF2B5EF4-FFF2-40B4-BE49-F238E27FC236}">
                <a16:creationId xmlns:a16="http://schemas.microsoft.com/office/drawing/2014/main" id="{A33B2101-3B19-45E0-8641-532EC299EC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/>
              <a:t>Uvedena online platforma koja:</a:t>
            </a:r>
          </a:p>
          <a:p>
            <a:pPr marL="624078" indent="-514350">
              <a:buAutoNum type="arabicPeriod"/>
            </a:pPr>
            <a:r>
              <a:rPr lang="hr-HR" dirty="0"/>
              <a:t>olakšava postupak samoprocjene </a:t>
            </a:r>
          </a:p>
          <a:p>
            <a:pPr marL="624078" indent="-514350">
              <a:buAutoNum type="arabicPeriod"/>
            </a:pPr>
            <a:r>
              <a:rPr lang="hr-HR" dirty="0"/>
              <a:t>skraćuje vrijeme postupka</a:t>
            </a:r>
          </a:p>
          <a:p>
            <a:pPr marL="624078" indent="-514350">
              <a:buAutoNum type="arabicPeriod"/>
            </a:pPr>
            <a:r>
              <a:rPr lang="hr-HR" dirty="0"/>
              <a:t>omogućuje sveobuhvatniju provedbu postupka</a:t>
            </a:r>
          </a:p>
          <a:p>
            <a:pPr marL="109728" indent="0">
              <a:buNone/>
            </a:pPr>
            <a:r>
              <a:rPr lang="hr-HR" dirty="0"/>
              <a:t>				ALI</a:t>
            </a:r>
          </a:p>
          <a:p>
            <a:pPr marL="624078" indent="-514350">
              <a:buFont typeface="+mj-lt"/>
              <a:buAutoNum type="arabicPeriod"/>
            </a:pPr>
            <a:r>
              <a:rPr lang="hr-HR" dirty="0"/>
              <a:t>šture upute na engleskom jeziku </a:t>
            </a:r>
          </a:p>
          <a:p>
            <a:pPr marL="624078" indent="-514350">
              <a:buFont typeface="+mj-lt"/>
              <a:buAutoNum type="arabicPeriod"/>
            </a:pPr>
            <a:r>
              <a:rPr lang="hr-HR" dirty="0"/>
              <a:t>nedovoljno detaljno opisana polja za upis podataka (nejasno definirani pojmovi, neprilagođeni sustavu koji imamo)- mogući različiti/neusporedivi rezultati</a:t>
            </a:r>
          </a:p>
          <a:p>
            <a:pPr marL="624078" indent="-514350">
              <a:buFont typeface="+mj-lt"/>
              <a:buAutoNum type="arabicPeriod"/>
            </a:pPr>
            <a:r>
              <a:rPr lang="hr-HR" dirty="0"/>
              <a:t>problemi pri unosu podataka.</a:t>
            </a:r>
          </a:p>
          <a:p>
            <a:pPr marL="624078" indent="-514350">
              <a:buAutoNum type="arabicPeriod"/>
            </a:pPr>
            <a:endParaRPr lang="hr-HR" dirty="0"/>
          </a:p>
        </p:txBody>
      </p:sp>
      <p:sp>
        <p:nvSpPr>
          <p:cNvPr id="3" name="Naslov 2">
            <a:extLst>
              <a:ext uri="{FF2B5EF4-FFF2-40B4-BE49-F238E27FC236}">
                <a16:creationId xmlns:a16="http://schemas.microsoft.com/office/drawing/2014/main" id="{37BC3008-758B-4317-87D9-BEFFEDABF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Kako dalje?</a:t>
            </a:r>
          </a:p>
        </p:txBody>
      </p:sp>
    </p:spTree>
    <p:extLst>
      <p:ext uri="{BB962C8B-B14F-4D97-AF65-F5344CB8AC3E}">
        <p14:creationId xmlns:p14="http://schemas.microsoft.com/office/powerpoint/2010/main" val="18079978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>
            <a:extLst>
              <a:ext uri="{FF2B5EF4-FFF2-40B4-BE49-F238E27FC236}">
                <a16:creationId xmlns:a16="http://schemas.microsoft.com/office/drawing/2014/main" id="{54A457CF-4FCD-4DF1-A131-BA16E21F9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hr-HR" dirty="0"/>
              <a:t>Za pristup MFSA-u  koristimo ovaj link:</a:t>
            </a:r>
          </a:p>
          <a:p>
            <a:pPr marL="109728" indent="0">
              <a:buNone/>
            </a:pPr>
            <a:r>
              <a:rPr lang="hr-HR" b="1" u="sng" dirty="0">
                <a:hlinkClick r:id="rId2"/>
              </a:rPr>
              <a:t>http://mfsaonline.assyst.in</a:t>
            </a:r>
            <a:endParaRPr lang="hr-HR" b="1" dirty="0"/>
          </a:p>
          <a:p>
            <a:endParaRPr lang="hr-HR" dirty="0"/>
          </a:p>
          <a:p>
            <a:endParaRPr lang="hr-HR" dirty="0"/>
          </a:p>
        </p:txBody>
      </p:sp>
      <p:sp>
        <p:nvSpPr>
          <p:cNvPr id="3" name="Naslov 2">
            <a:extLst>
              <a:ext uri="{FF2B5EF4-FFF2-40B4-BE49-F238E27FC236}">
                <a16:creationId xmlns:a16="http://schemas.microsoft.com/office/drawing/2014/main" id="{94983ABC-2878-4ACC-9EA6-09A64912D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Online platforma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01A37F61-F742-48C3-95FA-D0D6DE026E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1965" y="2541229"/>
            <a:ext cx="9889435" cy="374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2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adržaja 3">
            <a:extLst>
              <a:ext uri="{FF2B5EF4-FFF2-40B4-BE49-F238E27FC236}">
                <a16:creationId xmlns:a16="http://schemas.microsoft.com/office/drawing/2014/main" id="{DAA1A07F-B618-4DD4-BCBF-2B4E8E4777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1010" y="1497548"/>
            <a:ext cx="5705060" cy="4493141"/>
          </a:xfrm>
          <a:prstGeom prst="rect">
            <a:avLst/>
          </a:prstGeom>
        </p:spPr>
      </p:pic>
      <p:sp>
        <p:nvSpPr>
          <p:cNvPr id="3" name="Naslov 2">
            <a:extLst>
              <a:ext uri="{FF2B5EF4-FFF2-40B4-BE49-F238E27FC236}">
                <a16:creationId xmlns:a16="http://schemas.microsoft.com/office/drawing/2014/main" id="{11FED87F-21BC-4BFC-BDE9-3279C6552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Pristupili smo! Kako dalje?</a:t>
            </a:r>
          </a:p>
        </p:txBody>
      </p:sp>
    </p:spTree>
    <p:extLst>
      <p:ext uri="{BB962C8B-B14F-4D97-AF65-F5344CB8AC3E}">
        <p14:creationId xmlns:p14="http://schemas.microsoft.com/office/powerpoint/2010/main" val="5103072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adržaja 3">
            <a:extLst>
              <a:ext uri="{FF2B5EF4-FFF2-40B4-BE49-F238E27FC236}">
                <a16:creationId xmlns:a16="http://schemas.microsoft.com/office/drawing/2014/main" id="{20714007-1E28-43A5-9AF3-47C6F26F91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1" y="1550504"/>
            <a:ext cx="9541564" cy="5032858"/>
          </a:xfrm>
          <a:prstGeom prst="rect">
            <a:avLst/>
          </a:prstGeom>
        </p:spPr>
      </p:pic>
      <p:sp>
        <p:nvSpPr>
          <p:cNvPr id="3" name="Naslov 2">
            <a:extLst>
              <a:ext uri="{FF2B5EF4-FFF2-40B4-BE49-F238E27FC236}">
                <a16:creationId xmlns:a16="http://schemas.microsoft.com/office/drawing/2014/main" id="{6FC11171-05C1-4E69-B669-0344B0EFD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Upute</a:t>
            </a:r>
          </a:p>
        </p:txBody>
      </p:sp>
    </p:spTree>
    <p:extLst>
      <p:ext uri="{BB962C8B-B14F-4D97-AF65-F5344CB8AC3E}">
        <p14:creationId xmlns:p14="http://schemas.microsoft.com/office/powerpoint/2010/main" val="18173833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adržaja 3">
            <a:extLst>
              <a:ext uri="{FF2B5EF4-FFF2-40B4-BE49-F238E27FC236}">
                <a16:creationId xmlns:a16="http://schemas.microsoft.com/office/drawing/2014/main" id="{82AEF16D-C0C5-473A-BC7F-9E39CAC118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7826" y="1759226"/>
            <a:ext cx="8488017" cy="4293703"/>
          </a:xfrm>
          <a:prstGeom prst="rect">
            <a:avLst/>
          </a:prstGeom>
        </p:spPr>
      </p:pic>
      <p:sp>
        <p:nvSpPr>
          <p:cNvPr id="3" name="Naslov 2">
            <a:extLst>
              <a:ext uri="{FF2B5EF4-FFF2-40B4-BE49-F238E27FC236}">
                <a16:creationId xmlns:a16="http://schemas.microsoft.com/office/drawing/2014/main" id="{F78A80BA-C6F9-4CCA-8B6D-B2D0E4BBB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Podaci</a:t>
            </a:r>
          </a:p>
        </p:txBody>
      </p:sp>
    </p:spTree>
    <p:extLst>
      <p:ext uri="{BB962C8B-B14F-4D97-AF65-F5344CB8AC3E}">
        <p14:creationId xmlns:p14="http://schemas.microsoft.com/office/powerpoint/2010/main" val="224350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81329"/>
            <a:ext cx="11379200" cy="5173471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hr-HR" sz="2800" dirty="0">
                <a:latin typeface="Cambria" panose="02040503050406030204" pitchFamily="18" charset="0"/>
              </a:rPr>
              <a:t>Koristi od MFSA </a:t>
            </a:r>
          </a:p>
          <a:p>
            <a:r>
              <a:rPr lang="hr-HR" sz="2800" dirty="0">
                <a:latin typeface="Cambria" panose="02040503050406030204" pitchFamily="18" charset="0"/>
              </a:rPr>
              <a:t>Naučene lekcije</a:t>
            </a:r>
          </a:p>
          <a:p>
            <a:r>
              <a:rPr lang="hr-HR" sz="2800" dirty="0">
                <a:latin typeface="Cambria" panose="02040503050406030204" pitchFamily="18" charset="0"/>
              </a:rPr>
              <a:t>Primjena MFSA u radu</a:t>
            </a:r>
          </a:p>
          <a:p>
            <a:r>
              <a:rPr lang="hr-HR" sz="2800" dirty="0">
                <a:latin typeface="Cambria" panose="02040503050406030204" pitchFamily="18" charset="0"/>
              </a:rPr>
              <a:t>Akcijski plan i preporuke</a:t>
            </a:r>
          </a:p>
          <a:p>
            <a:r>
              <a:rPr lang="hr-HR" sz="2800" dirty="0">
                <a:latin typeface="Cambria" panose="02040503050406030204" pitchFamily="18" charset="0"/>
              </a:rPr>
              <a:t>Provedba akcijskog plana </a:t>
            </a:r>
          </a:p>
          <a:p>
            <a:r>
              <a:rPr lang="hr-HR" sz="2800" dirty="0">
                <a:latin typeface="Cambria" panose="02040503050406030204" pitchFamily="18" charset="0"/>
              </a:rPr>
              <a:t>Ukupna ocjena i preporuke za druge gradove koji bi primijenili MFSA</a:t>
            </a:r>
          </a:p>
          <a:p>
            <a:r>
              <a:rPr lang="hr-HR" sz="2800" dirty="0">
                <a:latin typeface="Cambria" panose="02040503050406030204" pitchFamily="18" charset="0"/>
              </a:rPr>
              <a:t>Uloga izvršne i predstavničke vlasti</a:t>
            </a:r>
          </a:p>
          <a:p>
            <a:r>
              <a:rPr lang="hr-HR" sz="2800" dirty="0">
                <a:latin typeface="Cambria" panose="02040503050406030204" pitchFamily="18" charset="0"/>
              </a:rPr>
              <a:t>Online platforma (prednosti i preporuke)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3838"/>
            <a:ext cx="10972800" cy="1143000"/>
          </a:xfrm>
        </p:spPr>
        <p:txBody>
          <a:bodyPr>
            <a:normAutofit/>
          </a:bodyPr>
          <a:lstStyle/>
          <a:p>
            <a:r>
              <a:rPr lang="hr-HR" sz="3600" dirty="0">
                <a:latin typeface="Cambria" panose="02040503050406030204" pitchFamily="18" charset="0"/>
              </a:rPr>
              <a:t>Sadržaj</a:t>
            </a:r>
          </a:p>
        </p:txBody>
      </p:sp>
    </p:spTree>
    <p:extLst>
      <p:ext uri="{BB962C8B-B14F-4D97-AF65-F5344CB8AC3E}">
        <p14:creationId xmlns:p14="http://schemas.microsoft.com/office/powerpoint/2010/main" val="39986918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>
            <a:extLst>
              <a:ext uri="{FF2B5EF4-FFF2-40B4-BE49-F238E27FC236}">
                <a16:creationId xmlns:a16="http://schemas.microsoft.com/office/drawing/2014/main" id="{A86A2170-6466-4459-9E41-0D37825848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dirty="0"/>
              <a:t>Da li unosimo podatke samo za razinu grada, riznicu ili konsolidirani proračun?</a:t>
            </a:r>
          </a:p>
          <a:p>
            <a:r>
              <a:rPr lang="hr-HR" dirty="0"/>
              <a:t>Unosimo li u tisućama kn ili?</a:t>
            </a:r>
          </a:p>
          <a:p>
            <a:r>
              <a:rPr lang="hr-HR" b="1" dirty="0" err="1"/>
              <a:t>Shared</a:t>
            </a:r>
            <a:r>
              <a:rPr lang="hr-HR" b="1" dirty="0"/>
              <a:t> </a:t>
            </a:r>
            <a:r>
              <a:rPr lang="hr-HR" b="1" dirty="0" err="1"/>
              <a:t>taxes</a:t>
            </a:r>
            <a:r>
              <a:rPr lang="hr-HR" dirty="0"/>
              <a:t>: porez na dohodak umanjen za prirez</a:t>
            </a:r>
          </a:p>
          <a:p>
            <a:r>
              <a:rPr lang="hr-HR" b="1" dirty="0" err="1"/>
              <a:t>Unconditional</a:t>
            </a:r>
            <a:r>
              <a:rPr lang="hr-HR" b="1" dirty="0"/>
              <a:t> </a:t>
            </a:r>
            <a:r>
              <a:rPr lang="hr-HR" b="1" dirty="0" err="1"/>
              <a:t>operation</a:t>
            </a:r>
            <a:r>
              <a:rPr lang="hr-HR" b="1" dirty="0"/>
              <a:t> </a:t>
            </a:r>
            <a:r>
              <a:rPr lang="hr-HR" b="1" dirty="0" err="1"/>
              <a:t>transfers</a:t>
            </a:r>
            <a:r>
              <a:rPr lang="hr-HR" dirty="0"/>
              <a:t>: kompenzacijske mjere za porez na dohodak</a:t>
            </a:r>
          </a:p>
          <a:p>
            <a:r>
              <a:rPr lang="hr-HR" b="1" dirty="0" err="1"/>
              <a:t>Conditional</a:t>
            </a:r>
            <a:r>
              <a:rPr lang="hr-HR" b="1" dirty="0"/>
              <a:t> </a:t>
            </a:r>
            <a:r>
              <a:rPr lang="hr-HR" b="1" dirty="0" err="1"/>
              <a:t>operation</a:t>
            </a:r>
            <a:r>
              <a:rPr lang="hr-HR" b="1" dirty="0"/>
              <a:t> </a:t>
            </a:r>
            <a:r>
              <a:rPr lang="hr-HR" b="1" dirty="0" err="1"/>
              <a:t>transfers</a:t>
            </a:r>
            <a:r>
              <a:rPr lang="hr-HR" dirty="0"/>
              <a:t>: sve tekuće pomoći osim kompenzacijskih mjera</a:t>
            </a:r>
          </a:p>
          <a:p>
            <a:r>
              <a:rPr lang="hr-HR" dirty="0"/>
              <a:t> </a:t>
            </a:r>
            <a:r>
              <a:rPr lang="hr-HR" b="1" dirty="0" err="1"/>
              <a:t>Own</a:t>
            </a:r>
            <a:r>
              <a:rPr lang="hr-HR" b="1" dirty="0"/>
              <a:t> </a:t>
            </a:r>
            <a:r>
              <a:rPr lang="hr-HR" b="1" dirty="0" err="1"/>
              <a:t>current</a:t>
            </a:r>
            <a:r>
              <a:rPr lang="hr-HR" b="1" dirty="0"/>
              <a:t> </a:t>
            </a:r>
            <a:r>
              <a:rPr lang="hr-HR" b="1" dirty="0" err="1"/>
              <a:t>revenues</a:t>
            </a:r>
            <a:r>
              <a:rPr lang="hr-HR" b="1" dirty="0"/>
              <a:t> </a:t>
            </a:r>
            <a:r>
              <a:rPr lang="hr-HR" dirty="0"/>
              <a:t>(</a:t>
            </a:r>
            <a:r>
              <a:rPr lang="hr-HR" dirty="0" err="1"/>
              <a:t>local</a:t>
            </a:r>
            <a:r>
              <a:rPr lang="hr-HR" dirty="0"/>
              <a:t> </a:t>
            </a:r>
            <a:r>
              <a:rPr lang="hr-HR" dirty="0" err="1"/>
              <a:t>taxes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levies</a:t>
            </a:r>
            <a:r>
              <a:rPr lang="hr-HR" dirty="0"/>
              <a:t> - porezi na imovinu, porez na tvrtku, porez na potrošnju, prirez)  </a:t>
            </a:r>
          </a:p>
          <a:p>
            <a:pPr marL="109728" indent="0">
              <a:buNone/>
            </a:pPr>
            <a:r>
              <a:rPr lang="hr-HR" dirty="0"/>
              <a:t>   (</a:t>
            </a:r>
            <a:r>
              <a:rPr lang="hr-HR" dirty="0" err="1"/>
              <a:t>fees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charges</a:t>
            </a:r>
            <a:r>
              <a:rPr lang="hr-HR" dirty="0"/>
              <a:t> – upravne i adm. pristojbe, komunalna naknada i         ostali prihodi za posebne namjene)                   </a:t>
            </a:r>
          </a:p>
          <a:p>
            <a:endParaRPr lang="hr-HR" dirty="0"/>
          </a:p>
          <a:p>
            <a:endParaRPr lang="hr-HR" dirty="0"/>
          </a:p>
          <a:p>
            <a:endParaRPr lang="hr-HR" dirty="0"/>
          </a:p>
        </p:txBody>
      </p:sp>
      <p:sp>
        <p:nvSpPr>
          <p:cNvPr id="3" name="Naslov 2">
            <a:extLst>
              <a:ext uri="{FF2B5EF4-FFF2-40B4-BE49-F238E27FC236}">
                <a16:creationId xmlns:a16="http://schemas.microsoft.com/office/drawing/2014/main" id="{ACF40545-0890-4479-881F-B26E42EE2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Preporuke i dileme - 	</a:t>
            </a:r>
            <a:r>
              <a:rPr lang="hr-HR" dirty="0" err="1"/>
              <a:t>Current</a:t>
            </a:r>
            <a:r>
              <a:rPr lang="hr-HR" dirty="0"/>
              <a:t> </a:t>
            </a:r>
            <a:r>
              <a:rPr lang="hr-HR" dirty="0" err="1"/>
              <a:t>revenues</a:t>
            </a:r>
            <a:r>
              <a:rPr lang="hr-H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640313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C61169-739B-42ED-B5FA-6E8501433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800" dirty="0"/>
              <a:t>Capital </a:t>
            </a:r>
            <a:r>
              <a:rPr lang="hr-HR" sz="2800" dirty="0" err="1"/>
              <a:t>grants</a:t>
            </a:r>
            <a:r>
              <a:rPr lang="hr-HR" sz="2800" dirty="0"/>
              <a:t> </a:t>
            </a:r>
            <a:r>
              <a:rPr lang="hr-HR" sz="2800" dirty="0" err="1"/>
              <a:t>from</a:t>
            </a:r>
            <a:r>
              <a:rPr lang="hr-HR" sz="2800" dirty="0"/>
              <a:t> Central </a:t>
            </a:r>
            <a:r>
              <a:rPr lang="hr-HR" sz="2800" dirty="0" err="1"/>
              <a:t>government</a:t>
            </a:r>
            <a:r>
              <a:rPr lang="hr-HR" sz="2800" dirty="0"/>
              <a:t>: kapitalne pomoći</a:t>
            </a:r>
          </a:p>
          <a:p>
            <a:r>
              <a:rPr lang="hr-HR" sz="2800" dirty="0" err="1"/>
              <a:t>Proceeds</a:t>
            </a:r>
            <a:r>
              <a:rPr lang="hr-HR" sz="2800" dirty="0"/>
              <a:t> </a:t>
            </a:r>
            <a:r>
              <a:rPr lang="hr-HR" sz="2800" dirty="0" err="1"/>
              <a:t>from</a:t>
            </a:r>
            <a:r>
              <a:rPr lang="hr-HR" sz="2800" dirty="0"/>
              <a:t> sale </a:t>
            </a:r>
            <a:r>
              <a:rPr lang="hr-HR" sz="2800" dirty="0" err="1"/>
              <a:t>of</a:t>
            </a:r>
            <a:r>
              <a:rPr lang="hr-HR" sz="2800" dirty="0"/>
              <a:t> </a:t>
            </a:r>
            <a:r>
              <a:rPr lang="hr-HR" sz="2800" dirty="0" err="1"/>
              <a:t>assets</a:t>
            </a:r>
            <a:r>
              <a:rPr lang="hr-HR" sz="2800" dirty="0"/>
              <a:t>: prihodi od prodaje imovine</a:t>
            </a:r>
          </a:p>
          <a:p>
            <a:r>
              <a:rPr lang="hr-HR" sz="2800" dirty="0" err="1">
                <a:highlight>
                  <a:srgbClr val="FFFF00"/>
                </a:highlight>
              </a:rPr>
              <a:t>Land</a:t>
            </a:r>
            <a:r>
              <a:rPr lang="hr-HR" sz="2800" dirty="0">
                <a:highlight>
                  <a:srgbClr val="FFFF00"/>
                </a:highlight>
              </a:rPr>
              <a:t> development: komunalni doprinos, vodni doprinos</a:t>
            </a:r>
          </a:p>
          <a:p>
            <a:r>
              <a:rPr lang="hr-HR" sz="2800" dirty="0" err="1"/>
              <a:t>Participation</a:t>
            </a:r>
            <a:r>
              <a:rPr lang="hr-HR" sz="2800" dirty="0"/>
              <a:t> </a:t>
            </a:r>
            <a:r>
              <a:rPr lang="hr-HR" sz="2800" dirty="0" err="1"/>
              <a:t>of</a:t>
            </a:r>
            <a:r>
              <a:rPr lang="hr-HR" sz="2800" dirty="0"/>
              <a:t> </a:t>
            </a:r>
            <a:r>
              <a:rPr lang="hr-HR" sz="2800" dirty="0" err="1"/>
              <a:t>firms</a:t>
            </a:r>
            <a:r>
              <a:rPr lang="hr-HR" sz="2800" dirty="0"/>
              <a:t> </a:t>
            </a:r>
            <a:r>
              <a:rPr lang="hr-HR" sz="2800" dirty="0" err="1"/>
              <a:t>and</a:t>
            </a:r>
            <a:r>
              <a:rPr lang="hr-HR" sz="2800" dirty="0"/>
              <a:t> </a:t>
            </a:r>
            <a:r>
              <a:rPr lang="hr-HR" sz="2800" dirty="0" err="1"/>
              <a:t>individuals</a:t>
            </a:r>
            <a:r>
              <a:rPr lang="hr-HR" sz="2800" dirty="0"/>
              <a:t>:</a:t>
            </a:r>
          </a:p>
          <a:p>
            <a:r>
              <a:rPr lang="hr-HR" sz="2800" dirty="0" err="1"/>
              <a:t>Donations</a:t>
            </a:r>
            <a:r>
              <a:rPr lang="hr-HR" sz="2800" dirty="0"/>
              <a:t>/</a:t>
            </a:r>
            <a:r>
              <a:rPr lang="hr-HR" sz="2800" dirty="0" err="1"/>
              <a:t>grants</a:t>
            </a:r>
            <a:r>
              <a:rPr lang="hr-HR" sz="2800" dirty="0"/>
              <a:t> </a:t>
            </a:r>
            <a:r>
              <a:rPr lang="hr-HR" sz="2800" dirty="0" err="1"/>
              <a:t>from</a:t>
            </a:r>
            <a:r>
              <a:rPr lang="hr-HR" sz="2800" dirty="0"/>
              <a:t> </a:t>
            </a:r>
            <a:r>
              <a:rPr lang="hr-HR" sz="2800" dirty="0" err="1"/>
              <a:t>persons</a:t>
            </a:r>
            <a:r>
              <a:rPr lang="hr-HR" sz="2800" dirty="0"/>
              <a:t> </a:t>
            </a:r>
            <a:r>
              <a:rPr lang="hr-HR" sz="2800" dirty="0" err="1"/>
              <a:t>or</a:t>
            </a:r>
            <a:r>
              <a:rPr lang="hr-HR" sz="2800" dirty="0"/>
              <a:t> </a:t>
            </a:r>
            <a:r>
              <a:rPr lang="hr-HR" sz="2800" dirty="0" err="1"/>
              <a:t>non-government</a:t>
            </a:r>
            <a:r>
              <a:rPr lang="hr-HR" sz="2800" dirty="0"/>
              <a:t> </a:t>
            </a:r>
            <a:r>
              <a:rPr lang="hr-HR" sz="2800" dirty="0" err="1"/>
              <a:t>organizations</a:t>
            </a:r>
            <a:r>
              <a:rPr lang="hr-HR" sz="2800" dirty="0"/>
              <a:t>: donacije od osoba i nevladinog sektora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7F501C-1047-45D6-A913-FF4D7ADC4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Capital </a:t>
            </a:r>
            <a:r>
              <a:rPr lang="hr-HR" dirty="0" err="1"/>
              <a:t>revenues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671409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727347-2C6B-4CF9-BABA-7ECFA26A29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b="1" dirty="0" err="1"/>
              <a:t>Labor</a:t>
            </a:r>
            <a:r>
              <a:rPr lang="hr-HR" dirty="0"/>
              <a:t>: rashodi za zaposlene (da li konsolidirano?)</a:t>
            </a:r>
          </a:p>
          <a:p>
            <a:r>
              <a:rPr lang="hr-HR" b="1" dirty="0" err="1"/>
              <a:t>Goods</a:t>
            </a:r>
            <a:r>
              <a:rPr lang="hr-HR" b="1" dirty="0"/>
              <a:t> </a:t>
            </a:r>
            <a:r>
              <a:rPr lang="hr-HR" b="1" dirty="0" err="1"/>
              <a:t>and</a:t>
            </a:r>
            <a:r>
              <a:rPr lang="hr-HR" b="1" dirty="0"/>
              <a:t> </a:t>
            </a:r>
            <a:r>
              <a:rPr lang="hr-HR" b="1" dirty="0" err="1"/>
              <a:t>services</a:t>
            </a:r>
            <a:r>
              <a:rPr lang="hr-HR" dirty="0"/>
              <a:t>: troškovi energije, održavanja, ostali mat. troškovi</a:t>
            </a:r>
          </a:p>
          <a:p>
            <a:r>
              <a:rPr lang="hr-HR" b="1" dirty="0" err="1"/>
              <a:t>Interest</a:t>
            </a:r>
            <a:r>
              <a:rPr lang="hr-HR" b="1" dirty="0"/>
              <a:t> </a:t>
            </a:r>
            <a:r>
              <a:rPr lang="hr-HR" b="1" dirty="0" err="1"/>
              <a:t>and</a:t>
            </a:r>
            <a:r>
              <a:rPr lang="hr-HR" b="1" dirty="0"/>
              <a:t> </a:t>
            </a:r>
            <a:r>
              <a:rPr lang="hr-HR" b="1" dirty="0" err="1"/>
              <a:t>borrowing</a:t>
            </a:r>
            <a:r>
              <a:rPr lang="hr-HR" b="1" dirty="0"/>
              <a:t> </a:t>
            </a:r>
            <a:r>
              <a:rPr lang="hr-HR" b="1" dirty="0" err="1"/>
              <a:t>costs</a:t>
            </a:r>
            <a:r>
              <a:rPr lang="hr-HR" dirty="0"/>
              <a:t>: kamate</a:t>
            </a:r>
          </a:p>
          <a:p>
            <a:r>
              <a:rPr lang="hr-HR" b="1" dirty="0" err="1"/>
              <a:t>Current</a:t>
            </a:r>
            <a:r>
              <a:rPr lang="hr-HR" b="1" dirty="0"/>
              <a:t> </a:t>
            </a:r>
            <a:r>
              <a:rPr lang="hr-HR" b="1" dirty="0" err="1"/>
              <a:t>subsidies</a:t>
            </a:r>
            <a:r>
              <a:rPr lang="hr-HR" b="1" dirty="0"/>
              <a:t> to </a:t>
            </a:r>
            <a:r>
              <a:rPr lang="hr-HR" b="1" dirty="0" err="1"/>
              <a:t>service</a:t>
            </a:r>
            <a:r>
              <a:rPr lang="hr-HR" b="1" dirty="0"/>
              <a:t> </a:t>
            </a:r>
            <a:r>
              <a:rPr lang="hr-HR" b="1" dirty="0" err="1"/>
              <a:t>entities</a:t>
            </a:r>
            <a:r>
              <a:rPr lang="hr-HR" dirty="0"/>
              <a:t>: tekuće subvencije</a:t>
            </a:r>
          </a:p>
          <a:p>
            <a:r>
              <a:rPr lang="hr-HR" b="1" dirty="0" err="1"/>
              <a:t>Current</a:t>
            </a:r>
            <a:r>
              <a:rPr lang="hr-HR" b="1" dirty="0"/>
              <a:t> </a:t>
            </a:r>
            <a:r>
              <a:rPr lang="hr-HR" b="1" dirty="0" err="1"/>
              <a:t>grants</a:t>
            </a:r>
            <a:r>
              <a:rPr lang="hr-HR" b="1" dirty="0"/>
              <a:t> </a:t>
            </a:r>
            <a:r>
              <a:rPr lang="hr-HR" b="1" dirty="0" err="1"/>
              <a:t>and</a:t>
            </a:r>
            <a:r>
              <a:rPr lang="hr-HR" b="1" dirty="0"/>
              <a:t> </a:t>
            </a:r>
            <a:r>
              <a:rPr lang="hr-HR" b="1" dirty="0" err="1"/>
              <a:t>transfers</a:t>
            </a:r>
            <a:r>
              <a:rPr lang="hr-HR" dirty="0"/>
              <a:t>: tekuće pomoći i donacije</a:t>
            </a:r>
          </a:p>
          <a:p>
            <a:r>
              <a:rPr lang="hr-HR" b="1" dirty="0" err="1"/>
              <a:t>Social</a:t>
            </a:r>
            <a:r>
              <a:rPr lang="hr-HR" b="1" dirty="0"/>
              <a:t> care</a:t>
            </a:r>
            <a:r>
              <a:rPr lang="hr-HR" dirty="0"/>
              <a:t>: socijalni transferi</a:t>
            </a:r>
          </a:p>
          <a:p>
            <a:r>
              <a:rPr lang="hr-HR" b="1" dirty="0"/>
              <a:t>Capital </a:t>
            </a:r>
            <a:r>
              <a:rPr lang="hr-HR" b="1" dirty="0" err="1"/>
              <a:t>expenditures</a:t>
            </a:r>
            <a:r>
              <a:rPr lang="hr-HR" dirty="0"/>
              <a:t>: nabava imovine, kapitalne pomoći, kapitalne donacije</a:t>
            </a:r>
          </a:p>
          <a:p>
            <a:r>
              <a:rPr lang="hr-HR" b="1" dirty="0" err="1"/>
              <a:t>Financing</a:t>
            </a:r>
            <a:r>
              <a:rPr lang="hr-HR" dirty="0"/>
              <a:t>: otplata glavnice </a:t>
            </a:r>
            <a:r>
              <a:rPr lang="hr-HR"/>
              <a:t>duga itd.</a:t>
            </a:r>
            <a:endParaRPr lang="hr-HR" dirty="0"/>
          </a:p>
          <a:p>
            <a:pPr marL="109728" indent="0">
              <a:buNone/>
            </a:pPr>
            <a:endParaRPr lang="hr-HR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B28040-56FB-4F2C-A79A-2D7E047FE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Expenditures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473682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519429"/>
            <a:ext cx="11391900" cy="4970271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hr-HR" sz="2400" dirty="0">
                <a:latin typeface="Cambria" panose="02040503050406030204" pitchFamily="18" charset="0"/>
              </a:rPr>
              <a:t>Zahtjevno, ali korisno</a:t>
            </a:r>
          </a:p>
          <a:p>
            <a:r>
              <a:rPr lang="hr-HR" sz="2400" dirty="0">
                <a:latin typeface="Cambria" panose="02040503050406030204" pitchFamily="18" charset="0"/>
              </a:rPr>
              <a:t>Strukturiranje proračuna na način koji omogućuje usporedbu na razini EU-a i primjenu PEFA-e</a:t>
            </a:r>
          </a:p>
          <a:p>
            <a:r>
              <a:rPr lang="hr-HR" sz="2400" dirty="0">
                <a:latin typeface="Cambria" panose="02040503050406030204" pitchFamily="18" charset="0"/>
              </a:rPr>
              <a:t>Jačanje fiskalnog kapaciteta</a:t>
            </a:r>
          </a:p>
          <a:p>
            <a:r>
              <a:rPr lang="hr-HR" sz="2400" dirty="0">
                <a:latin typeface="Cambria" panose="02040503050406030204" pitchFamily="18" charset="0"/>
              </a:rPr>
              <a:t>Bolje upravljanje novčanim tijekom i likvidnošću </a:t>
            </a:r>
          </a:p>
          <a:p>
            <a:r>
              <a:rPr lang="hr-HR" sz="2400" dirty="0">
                <a:latin typeface="Cambria" panose="02040503050406030204" pitchFamily="18" charset="0"/>
              </a:rPr>
              <a:t>Usvajanje i primjena alata za financijsku analizu proračuna</a:t>
            </a:r>
          </a:p>
          <a:p>
            <a:r>
              <a:rPr lang="hr-HR" sz="2400" dirty="0">
                <a:latin typeface="Cambria" panose="02040503050406030204" pitchFamily="18" charset="0"/>
              </a:rPr>
              <a:t>Učinkovito upravljanje imovinom</a:t>
            </a:r>
          </a:p>
          <a:p>
            <a:r>
              <a:rPr lang="hr-HR" sz="2400" dirty="0">
                <a:latin typeface="Cambria" panose="02040503050406030204" pitchFamily="18" charset="0"/>
              </a:rPr>
              <a:t>Efikasnije poslovanje i bolje upravljanje </a:t>
            </a:r>
          </a:p>
          <a:p>
            <a:r>
              <a:rPr lang="hr-HR" sz="2400" dirty="0">
                <a:latin typeface="Cambria" panose="02040503050406030204" pitchFamily="18" charset="0"/>
              </a:rPr>
              <a:t>Zakonito i transparentno poslovanje</a:t>
            </a:r>
          </a:p>
          <a:p>
            <a:r>
              <a:rPr lang="hr-HR" sz="2400" dirty="0">
                <a:latin typeface="Cambria" panose="02040503050406030204" pitchFamily="18" charset="0"/>
              </a:rPr>
              <a:t>Održivi razvoj gradova</a:t>
            </a:r>
          </a:p>
          <a:p>
            <a:r>
              <a:rPr lang="hr-HR" sz="2400" dirty="0">
                <a:latin typeface="Cambria" panose="02040503050406030204" pitchFamily="18" charset="0"/>
              </a:rPr>
              <a:t>Zadovoljni građani.</a:t>
            </a:r>
          </a:p>
          <a:p>
            <a:endParaRPr lang="hr-HR" sz="2200" dirty="0">
              <a:latin typeface="Cambria" panose="02040503050406030204" pitchFamily="18" charset="0"/>
            </a:endParaRPr>
          </a:p>
          <a:p>
            <a:pPr marL="109728" indent="0">
              <a:buNone/>
            </a:pPr>
            <a:endParaRPr lang="hr-HR" sz="2200" dirty="0">
              <a:latin typeface="Cambria" panose="02040503050406030204" pitchFamily="18" charset="0"/>
            </a:endParaRPr>
          </a:p>
          <a:p>
            <a:endParaRPr lang="hr-HR" sz="2200" dirty="0">
              <a:latin typeface="Cambria" panose="02040503050406030204" pitchFamily="18" charset="0"/>
            </a:endParaRPr>
          </a:p>
          <a:p>
            <a:endParaRPr lang="hr-HR" sz="2200" dirty="0">
              <a:latin typeface="Cambria" panose="020405030504060302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11138"/>
            <a:ext cx="10972800" cy="1143000"/>
          </a:xfrm>
        </p:spPr>
        <p:txBody>
          <a:bodyPr>
            <a:normAutofit/>
          </a:bodyPr>
          <a:lstStyle/>
          <a:p>
            <a:pPr algn="just"/>
            <a:r>
              <a:rPr lang="hr-HR" sz="3200" dirty="0">
                <a:latin typeface="Cambria" panose="02040503050406030204" pitchFamily="18" charset="0"/>
              </a:rPr>
              <a:t>Ukupna ocjena i preporuke za druge gradove koji bi proveli MFSA</a:t>
            </a:r>
          </a:p>
        </p:txBody>
      </p:sp>
    </p:spTree>
    <p:extLst>
      <p:ext uri="{BB962C8B-B14F-4D97-AF65-F5344CB8AC3E}">
        <p14:creationId xmlns:p14="http://schemas.microsoft.com/office/powerpoint/2010/main" val="25454956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647" y="457200"/>
            <a:ext cx="6562166" cy="567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67353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2400" dirty="0"/>
              <a:t>2035. BEZ SAMOPROCJENE I DOBROG UPRAVLJANJA</a:t>
            </a:r>
            <a:br>
              <a:rPr lang="hr-HR" sz="2400" dirty="0"/>
            </a:br>
            <a:endParaRPr lang="hr-HR" sz="2400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5158409" y="5355102"/>
            <a:ext cx="6033847" cy="914400"/>
          </a:xfrm>
        </p:spPr>
        <p:txBody>
          <a:bodyPr>
            <a:noAutofit/>
          </a:bodyPr>
          <a:lstStyle/>
          <a:p>
            <a:pPr algn="l"/>
            <a:r>
              <a:rPr lang="hr-HR" sz="2800" dirty="0"/>
              <a:t>HVALA NA PAŽNJI I STRPLJENJU!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461" y="874712"/>
            <a:ext cx="5324009" cy="3898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4380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609600" y="1374777"/>
            <a:ext cx="11061700" cy="493712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hr-HR" sz="2200" dirty="0">
                <a:latin typeface="Cambria" panose="02040503050406030204" pitchFamily="18" charset="0"/>
              </a:rPr>
              <a:t>Procijeniti </a:t>
            </a:r>
            <a:r>
              <a:rPr lang="hr-HR" sz="2200" b="1" u="sng" dirty="0">
                <a:latin typeface="Cambria" panose="02040503050406030204" pitchFamily="18" charset="0"/>
              </a:rPr>
              <a:t>financijsko stanje </a:t>
            </a:r>
            <a:r>
              <a:rPr lang="hr-HR" sz="2200" dirty="0">
                <a:latin typeface="Cambria" panose="02040503050406030204" pitchFamily="18" charset="0"/>
              </a:rPr>
              <a:t>lokalne jedinice i prepoznati ključne postupke za kvalitetno korištenje lokalnih izvora financiranja, javnu potrošnju, upravljanje i održavanje  imovine, investicijsko programiranje i pristup vanjskim izvorima financiranja (putem zaduživanja i sredstvima donacija/pomoći). </a:t>
            </a:r>
          </a:p>
          <a:p>
            <a:pPr marL="109728" indent="0" algn="just">
              <a:buNone/>
            </a:pPr>
            <a:endParaRPr lang="hr-HR" sz="2200" dirty="0">
              <a:latin typeface="Cambria" panose="02040503050406030204" pitchFamily="18" charset="0"/>
            </a:endParaRPr>
          </a:p>
          <a:p>
            <a:pPr marL="109728" indent="0" algn="just">
              <a:buNone/>
            </a:pPr>
            <a:r>
              <a:rPr lang="hr-HR" sz="2200" dirty="0">
                <a:latin typeface="Cambria" panose="02040503050406030204" pitchFamily="18" charset="0"/>
              </a:rPr>
              <a:t>Ocijeniti </a:t>
            </a:r>
            <a:r>
              <a:rPr lang="hr-HR" sz="2200" b="1" u="sng" dirty="0">
                <a:latin typeface="Cambria" panose="02040503050406030204" pitchFamily="18" charset="0"/>
              </a:rPr>
              <a:t>financijsko upravljanje </a:t>
            </a:r>
            <a:r>
              <a:rPr lang="hr-HR" sz="2200" dirty="0">
                <a:latin typeface="Cambria" panose="02040503050406030204" pitchFamily="18" charset="0"/>
              </a:rPr>
              <a:t>lokalne jedinice jer: </a:t>
            </a:r>
          </a:p>
          <a:p>
            <a:pPr marL="109728" indent="0" algn="just">
              <a:buNone/>
            </a:pPr>
            <a:r>
              <a:rPr lang="hr-HR" sz="2200" i="1" dirty="0">
                <a:latin typeface="Cambria" panose="02040503050406030204" pitchFamily="18" charset="0"/>
              </a:rPr>
              <a:t>Lokalna jedinica može imati dobro financijsko stanje, ali slabo financijsko upravljanje; isto tako, lokalna jedinica može imati slab financijski kapacitet, ali primjeren ili dobar sustav upravljanja financijama. </a:t>
            </a:r>
          </a:p>
          <a:p>
            <a:pPr marL="109728" indent="0" algn="just">
              <a:buNone/>
            </a:pPr>
            <a:endParaRPr lang="hr-HR" sz="2200" i="1" dirty="0">
              <a:latin typeface="Cambria" panose="02040503050406030204" pitchFamily="18" charset="0"/>
            </a:endParaRPr>
          </a:p>
          <a:p>
            <a:pPr marL="109728" indent="0" algn="just">
              <a:buNone/>
            </a:pPr>
            <a:r>
              <a:rPr lang="hr-HR" sz="2200" dirty="0">
                <a:latin typeface="Cambria" panose="02040503050406030204" pitchFamily="18" charset="0"/>
              </a:rPr>
              <a:t>Lokalni čelnici koji posjeduju upravljačke vještine ključ su za uspješnu lokalnu samoupravu, dok posjedovanje samo liderskih vještina nije dovoljno.</a:t>
            </a:r>
          </a:p>
          <a:p>
            <a:pPr marL="109728" indent="0" algn="just">
              <a:buNone/>
            </a:pPr>
            <a:endParaRPr lang="hr-HR" sz="2200" dirty="0">
              <a:latin typeface="Cambria" panose="02040503050406030204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>
                <a:latin typeface="Cambria" panose="02040503050406030204" pitchFamily="18" charset="0"/>
              </a:rPr>
              <a:t>CILJ </a:t>
            </a:r>
            <a:r>
              <a:rPr lang="hr-HR" sz="3200" dirty="0" err="1">
                <a:latin typeface="Cambria" panose="02040503050406030204" pitchFamily="18" charset="0"/>
              </a:rPr>
              <a:t>MFSA</a:t>
            </a:r>
            <a:r>
              <a:rPr lang="hr-HR" sz="3200" dirty="0">
                <a:latin typeface="Cambria" panose="02040503050406030204" pitchFamily="18" charset="0"/>
              </a:rPr>
              <a:t> ili „Što nam je ovo  trebalo?”</a:t>
            </a:r>
          </a:p>
        </p:txBody>
      </p:sp>
    </p:spTree>
    <p:extLst>
      <p:ext uri="{BB962C8B-B14F-4D97-AF65-F5344CB8AC3E}">
        <p14:creationId xmlns:p14="http://schemas.microsoft.com/office/powerpoint/2010/main" val="2520842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200" y="1193800"/>
            <a:ext cx="11455400" cy="53848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just"/>
            <a:r>
              <a:rPr lang="hr-HR" sz="2800" dirty="0">
                <a:latin typeface="Cambria" panose="02040503050406030204" pitchFamily="18" charset="0"/>
              </a:rPr>
              <a:t>Problematična/nepredvidljiva kapitalna ulaganja</a:t>
            </a:r>
          </a:p>
          <a:p>
            <a:pPr algn="just"/>
            <a:r>
              <a:rPr lang="hr-HR" sz="2800" dirty="0">
                <a:latin typeface="Cambria" panose="02040503050406030204" pitchFamily="18" charset="0"/>
              </a:rPr>
              <a:t>Nepredvidljivi prihodi od poreza (stalne izmjene poreznih propisa i vječne porezne reforme)</a:t>
            </a:r>
          </a:p>
          <a:p>
            <a:pPr algn="just"/>
            <a:r>
              <a:rPr lang="hr-HR" sz="2800" dirty="0">
                <a:latin typeface="Cambria" panose="02040503050406030204" pitchFamily="18" charset="0"/>
              </a:rPr>
              <a:t>Problem s utvrđivanjem poreznih osnovica kod lokalnih poreza (slabe informacije od porezne uprave i ograničenja centralne vlasti )</a:t>
            </a:r>
          </a:p>
          <a:p>
            <a:pPr algn="just"/>
            <a:r>
              <a:rPr lang="hr-HR" sz="2800" dirty="0">
                <a:latin typeface="Cambria" panose="02040503050406030204" pitchFamily="18" charset="0"/>
              </a:rPr>
              <a:t>Problem podjele proračuna na tekući i kapitalni</a:t>
            </a:r>
          </a:p>
          <a:p>
            <a:pPr algn="just"/>
            <a:r>
              <a:rPr lang="hr-HR" sz="2800" dirty="0">
                <a:latin typeface="Cambria" panose="02040503050406030204" pitchFamily="18" charset="0"/>
              </a:rPr>
              <a:t>Utvrđivanje transfera prema komunalnim društvima i upravljanje imovinom</a:t>
            </a:r>
          </a:p>
          <a:p>
            <a:pPr algn="just"/>
            <a:r>
              <a:rPr lang="hr-HR" sz="2800" dirty="0">
                <a:latin typeface="Cambria" panose="02040503050406030204" pitchFamily="18" charset="0"/>
              </a:rPr>
              <a:t>Potrebno nam je kvalitetnije upravljanje gotovinom i likvidnošću</a:t>
            </a:r>
          </a:p>
          <a:p>
            <a:pPr algn="just"/>
            <a:r>
              <a:rPr lang="hr-HR" sz="2800" dirty="0">
                <a:latin typeface="Cambria" panose="02040503050406030204" pitchFamily="18" charset="0"/>
              </a:rPr>
              <a:t>Potrebno poboljšanje planiranja proračuna, naročito strateškog planiranje kapitalnih ulaganja uz korištenje analitičkih metoda i modela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426" y="50800"/>
            <a:ext cx="10972800" cy="1143000"/>
          </a:xfrm>
        </p:spPr>
        <p:txBody>
          <a:bodyPr>
            <a:normAutofit/>
          </a:bodyPr>
          <a:lstStyle/>
          <a:p>
            <a:r>
              <a:rPr lang="hr-HR" sz="3600" dirty="0">
                <a:latin typeface="Cambria" panose="02040503050406030204" pitchFamily="18" charset="0"/>
              </a:rPr>
              <a:t>Što smo utvrdili primjenom MFSA?</a:t>
            </a:r>
          </a:p>
        </p:txBody>
      </p:sp>
    </p:spTree>
    <p:extLst>
      <p:ext uri="{BB962C8B-B14F-4D97-AF65-F5344CB8AC3E}">
        <p14:creationId xmlns:p14="http://schemas.microsoft.com/office/powerpoint/2010/main" val="1863216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103629"/>
            <a:ext cx="10972800" cy="3077971"/>
          </a:xfrm>
        </p:spPr>
        <p:txBody>
          <a:bodyPr>
            <a:noAutofit/>
          </a:bodyPr>
          <a:lstStyle/>
          <a:p>
            <a:pPr algn="just"/>
            <a:r>
              <a:rPr lang="hr-HR" sz="3200" dirty="0" err="1">
                <a:latin typeface="Cambria" panose="02040503050406030204" pitchFamily="18" charset="0"/>
              </a:rPr>
              <a:t>MFSA</a:t>
            </a:r>
            <a:r>
              <a:rPr lang="hr-HR" sz="3200" dirty="0">
                <a:latin typeface="Cambria" panose="02040503050406030204" pitchFamily="18" charset="0"/>
              </a:rPr>
              <a:t> olakšava uočavanje slabosti u planiranju, izvršavanju, kontroli, sveobuhvatnosti i transparentnosti</a:t>
            </a:r>
          </a:p>
          <a:p>
            <a:pPr marL="109728" indent="0" algn="just">
              <a:buNone/>
            </a:pPr>
            <a:endParaRPr lang="hr-HR" sz="3200" dirty="0">
              <a:latin typeface="Cambria" panose="02040503050406030204" pitchFamily="18" charset="0"/>
            </a:endParaRPr>
          </a:p>
          <a:p>
            <a:pPr algn="just"/>
            <a:r>
              <a:rPr lang="hr-HR" sz="3200" dirty="0">
                <a:latin typeface="Cambria" panose="02040503050406030204" pitchFamily="18" charset="0"/>
              </a:rPr>
              <a:t>Na temelju uočenih slabosti utvrdili smo akcijski plan i preporuke za poboljšanje </a:t>
            </a:r>
            <a:r>
              <a:rPr lang="hr-HR" sz="3200" b="1" u="sng" dirty="0">
                <a:latin typeface="Cambria" panose="02040503050406030204" pitchFamily="18" charset="0"/>
              </a:rPr>
              <a:t>financijskog stanja i za poboljšanje financijskog upravljanja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>
                <a:latin typeface="Cambria" panose="02040503050406030204" pitchFamily="18" charset="0"/>
              </a:rPr>
              <a:t>Primjena MFSA u radu</a:t>
            </a:r>
          </a:p>
        </p:txBody>
      </p:sp>
    </p:spTree>
    <p:extLst>
      <p:ext uri="{BB962C8B-B14F-4D97-AF65-F5344CB8AC3E}">
        <p14:creationId xmlns:p14="http://schemas.microsoft.com/office/powerpoint/2010/main" val="1839212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481329"/>
            <a:ext cx="11290300" cy="452596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ambria" panose="02040503050406030204" pitchFamily="18" charset="0"/>
              </a:rPr>
              <a:t>Rijeka i </a:t>
            </a:r>
            <a:r>
              <a:rPr lang="en-US" sz="3200" dirty="0" err="1">
                <a:latin typeface="Cambria" panose="02040503050406030204" pitchFamily="18" charset="0"/>
              </a:rPr>
              <a:t>Crikvenica</a:t>
            </a:r>
            <a:r>
              <a:rPr lang="en-US" sz="3200" dirty="0">
                <a:latin typeface="Cambria" panose="02040503050406030204" pitchFamily="18" charset="0"/>
              </a:rPr>
              <a:t> </a:t>
            </a:r>
            <a:r>
              <a:rPr lang="en-US" sz="3200" dirty="0" err="1">
                <a:latin typeface="Cambria" panose="02040503050406030204" pitchFamily="18" charset="0"/>
              </a:rPr>
              <a:t>su</a:t>
            </a:r>
            <a:r>
              <a:rPr lang="en-US" sz="3200" dirty="0">
                <a:latin typeface="Cambria" panose="02040503050406030204" pitchFamily="18" charset="0"/>
              </a:rPr>
              <a:t> </a:t>
            </a:r>
            <a:r>
              <a:rPr lang="en-US" sz="3200" dirty="0" err="1">
                <a:latin typeface="Cambria" panose="02040503050406030204" pitchFamily="18" charset="0"/>
              </a:rPr>
              <a:t>prvi</a:t>
            </a:r>
            <a:r>
              <a:rPr lang="en-US" sz="3200" dirty="0">
                <a:latin typeface="Cambria" panose="02040503050406030204" pitchFamily="18" charset="0"/>
              </a:rPr>
              <a:t> </a:t>
            </a:r>
            <a:r>
              <a:rPr lang="en-US" sz="3200" dirty="0" err="1">
                <a:latin typeface="Cambria" panose="02040503050406030204" pitchFamily="18" charset="0"/>
              </a:rPr>
              <a:t>gradovi</a:t>
            </a:r>
            <a:r>
              <a:rPr lang="en-US" sz="3200" dirty="0">
                <a:latin typeface="Cambria" panose="02040503050406030204" pitchFamily="18" charset="0"/>
              </a:rPr>
              <a:t> u RH </a:t>
            </a:r>
            <a:r>
              <a:rPr lang="en-US" sz="3200" dirty="0" err="1">
                <a:latin typeface="Cambria" panose="02040503050406030204" pitchFamily="18" charset="0"/>
              </a:rPr>
              <a:t>koji</a:t>
            </a:r>
            <a:r>
              <a:rPr lang="en-US" sz="3200" dirty="0">
                <a:latin typeface="Cambria" panose="02040503050406030204" pitchFamily="18" charset="0"/>
              </a:rPr>
              <a:t> </a:t>
            </a:r>
            <a:r>
              <a:rPr lang="en-US" sz="3200" dirty="0" err="1">
                <a:latin typeface="Cambria" panose="02040503050406030204" pitchFamily="18" charset="0"/>
              </a:rPr>
              <a:t>su</a:t>
            </a:r>
            <a:r>
              <a:rPr lang="en-US" sz="3200" dirty="0">
                <a:latin typeface="Cambria" panose="02040503050406030204" pitchFamily="18" charset="0"/>
              </a:rPr>
              <a:t> </a:t>
            </a:r>
            <a:r>
              <a:rPr lang="en-US" sz="3200" dirty="0" err="1">
                <a:latin typeface="Cambria" panose="02040503050406030204" pitchFamily="18" charset="0"/>
              </a:rPr>
              <a:t>proveli</a:t>
            </a:r>
            <a:r>
              <a:rPr lang="en-US" sz="3200" dirty="0">
                <a:latin typeface="Cambria" panose="02040503050406030204" pitchFamily="18" charset="0"/>
              </a:rPr>
              <a:t> </a:t>
            </a:r>
            <a:r>
              <a:rPr lang="en-US" sz="3200" dirty="0" err="1">
                <a:latin typeface="Cambria" panose="02040503050406030204" pitchFamily="18" charset="0"/>
              </a:rPr>
              <a:t>MFSA</a:t>
            </a:r>
            <a:endParaRPr lang="en-US" sz="3200" dirty="0">
              <a:latin typeface="Cambria" panose="02040503050406030204" pitchFamily="18" charset="0"/>
            </a:endParaRPr>
          </a:p>
          <a:p>
            <a:r>
              <a:rPr lang="en-US" sz="3200" dirty="0" err="1">
                <a:latin typeface="Cambria" panose="02040503050406030204" pitchFamily="18" charset="0"/>
              </a:rPr>
              <a:t>Crikvenica</a:t>
            </a:r>
            <a:r>
              <a:rPr lang="en-US" sz="3200" dirty="0">
                <a:latin typeface="Cambria" panose="02040503050406030204" pitchFamily="18" charset="0"/>
              </a:rPr>
              <a:t> je </a:t>
            </a:r>
            <a:r>
              <a:rPr lang="en-US" sz="3200" dirty="0" err="1">
                <a:latin typeface="Cambria" panose="02040503050406030204" pitchFamily="18" charset="0"/>
              </a:rPr>
              <a:t>provela</a:t>
            </a:r>
            <a:r>
              <a:rPr lang="en-US" sz="3200" dirty="0">
                <a:latin typeface="Cambria" panose="02040503050406030204" pitchFamily="18" charset="0"/>
              </a:rPr>
              <a:t> i </a:t>
            </a:r>
            <a:r>
              <a:rPr lang="en-US" sz="3200" dirty="0" err="1">
                <a:latin typeface="Cambria" panose="02040503050406030204" pitchFamily="18" charset="0"/>
              </a:rPr>
              <a:t>PEFA</a:t>
            </a:r>
            <a:r>
              <a:rPr lang="en-US" sz="3200" dirty="0">
                <a:latin typeface="Cambria" panose="02040503050406030204" pitchFamily="18" charset="0"/>
              </a:rPr>
              <a:t> </a:t>
            </a:r>
            <a:r>
              <a:rPr lang="en-US" sz="3200" dirty="0" err="1">
                <a:latin typeface="Cambria" panose="02040503050406030204" pitchFamily="18" charset="0"/>
              </a:rPr>
              <a:t>analizu</a:t>
            </a:r>
            <a:endParaRPr lang="en-US" sz="3200" dirty="0">
              <a:latin typeface="Cambria" panose="02040503050406030204" pitchFamily="18" charset="0"/>
            </a:endParaRPr>
          </a:p>
          <a:p>
            <a:r>
              <a:rPr lang="en-US" sz="3200" dirty="0" err="1">
                <a:latin typeface="Cambria" panose="02040503050406030204" pitchFamily="18" charset="0"/>
              </a:rPr>
              <a:t>Crikvenica</a:t>
            </a:r>
            <a:r>
              <a:rPr lang="en-US" sz="3200" dirty="0">
                <a:latin typeface="Cambria" panose="02040503050406030204" pitchFamily="18" charset="0"/>
              </a:rPr>
              <a:t> je  </a:t>
            </a:r>
            <a:r>
              <a:rPr lang="en-US" sz="3200" dirty="0" err="1">
                <a:latin typeface="Cambria" panose="02040503050406030204" pitchFamily="18" charset="0"/>
              </a:rPr>
              <a:t>krajem</a:t>
            </a:r>
            <a:r>
              <a:rPr lang="en-US" sz="3200" dirty="0">
                <a:latin typeface="Cambria" panose="02040503050406030204" pitchFamily="18" charset="0"/>
              </a:rPr>
              <a:t> 2015. </a:t>
            </a:r>
            <a:r>
              <a:rPr lang="en-US" sz="3200" dirty="0" err="1">
                <a:latin typeface="Cambria" panose="02040503050406030204" pitchFamily="18" charset="0"/>
              </a:rPr>
              <a:t>ponovno</a:t>
            </a:r>
            <a:r>
              <a:rPr lang="en-US" sz="3200" dirty="0">
                <a:latin typeface="Cambria" panose="02040503050406030204" pitchFamily="18" charset="0"/>
              </a:rPr>
              <a:t> </a:t>
            </a:r>
            <a:r>
              <a:rPr lang="en-US" sz="3200" dirty="0" err="1">
                <a:latin typeface="Cambria" panose="02040503050406030204" pitchFamily="18" charset="0"/>
              </a:rPr>
              <a:t>provela</a:t>
            </a:r>
            <a:r>
              <a:rPr lang="en-US" sz="3200" dirty="0">
                <a:latin typeface="Cambria" panose="02040503050406030204" pitchFamily="18" charset="0"/>
              </a:rPr>
              <a:t> </a:t>
            </a:r>
            <a:r>
              <a:rPr lang="en-US" sz="3200" dirty="0" err="1">
                <a:latin typeface="Cambria" panose="02040503050406030204" pitchFamily="18" charset="0"/>
              </a:rPr>
              <a:t>samoprocjenu</a:t>
            </a:r>
            <a:r>
              <a:rPr lang="en-US" sz="3200" dirty="0">
                <a:latin typeface="Cambria" panose="02040503050406030204" pitchFamily="18" charset="0"/>
              </a:rPr>
              <a:t> </a:t>
            </a:r>
            <a:r>
              <a:rPr lang="hr-HR" sz="3200" dirty="0">
                <a:latin typeface="Cambria" panose="02040503050406030204" pitchFamily="18" charset="0"/>
              </a:rPr>
              <a:t> i usporedila rezultate iz kojih je vidljivo: </a:t>
            </a:r>
          </a:p>
          <a:p>
            <a:pPr marL="624078" indent="-514350">
              <a:buAutoNum type="arabicPeriod"/>
            </a:pPr>
            <a:r>
              <a:rPr lang="hr-HR" sz="2800" dirty="0">
                <a:latin typeface="Cambria" panose="02040503050406030204" pitchFamily="18" charset="0"/>
              </a:rPr>
              <a:t>Poboljšanje financijskog položaja </a:t>
            </a:r>
          </a:p>
          <a:p>
            <a:pPr marL="624078" indent="-514350">
              <a:buAutoNum type="arabicPeriod"/>
            </a:pPr>
            <a:r>
              <a:rPr lang="hr-HR" sz="2800" dirty="0">
                <a:latin typeface="Cambria" panose="02040503050406030204" pitchFamily="18" charset="0"/>
              </a:rPr>
              <a:t>Ostvarenje proračunskog suficita</a:t>
            </a:r>
          </a:p>
          <a:p>
            <a:pPr marL="624078" indent="-514350">
              <a:buAutoNum type="arabicPeriod"/>
            </a:pPr>
            <a:r>
              <a:rPr lang="hr-HR" sz="2800" dirty="0">
                <a:latin typeface="Cambria" panose="02040503050406030204" pitchFamily="18" charset="0"/>
              </a:rPr>
              <a:t>Povećanje kreditne sposobnosti.</a:t>
            </a:r>
          </a:p>
          <a:p>
            <a:r>
              <a:rPr lang="hr-HR" sz="3200" dirty="0">
                <a:latin typeface="Cambria" panose="02040503050406030204" pitchFamily="18" charset="0"/>
              </a:rPr>
              <a:t>U proceduri ponovna samoprocjena na online platformi</a:t>
            </a:r>
            <a:endParaRPr lang="en-US" sz="3200" dirty="0">
              <a:latin typeface="Cambria" panose="02040503050406030204" pitchFamily="18" charset="0"/>
            </a:endParaRPr>
          </a:p>
          <a:p>
            <a:pPr marL="109728" indent="0">
              <a:buNone/>
            </a:pPr>
            <a:endParaRPr lang="en-US" sz="2400" dirty="0">
              <a:latin typeface="Cambria" panose="020405030504060302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</a:rPr>
              <a:t>I</a:t>
            </a:r>
            <a:r>
              <a:rPr lang="hr-HR" sz="3600" dirty="0" err="1">
                <a:latin typeface="Cambria" panose="02040503050406030204" pitchFamily="18" charset="0"/>
              </a:rPr>
              <a:t>skustva</a:t>
            </a:r>
            <a:r>
              <a:rPr lang="hr-HR" sz="3600" dirty="0">
                <a:latin typeface="Cambria" panose="02040503050406030204" pitchFamily="18" charset="0"/>
              </a:rPr>
              <a:t> Grada </a:t>
            </a:r>
            <a:r>
              <a:rPr lang="en-US" sz="3600" dirty="0">
                <a:latin typeface="Cambria" panose="02040503050406030204" pitchFamily="18" charset="0"/>
              </a:rPr>
              <a:t>C</a:t>
            </a:r>
            <a:r>
              <a:rPr lang="hr-HR" sz="3600" dirty="0" err="1">
                <a:latin typeface="Cambria" panose="02040503050406030204" pitchFamily="18" charset="0"/>
              </a:rPr>
              <a:t>rikvenice</a:t>
            </a:r>
            <a:r>
              <a:rPr lang="hr-HR" sz="3600" dirty="0">
                <a:latin typeface="Cambria" panose="02040503050406030204" pitchFamily="18" charset="0"/>
              </a:rPr>
              <a:t> u primjeni MFSA</a:t>
            </a:r>
            <a:endParaRPr lang="mk-MK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349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68400"/>
            <a:ext cx="11366500" cy="5321300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hr-HR" sz="2800" dirty="0">
                <a:latin typeface="Cambria" panose="02040503050406030204" pitchFamily="18" charset="0"/>
              </a:rPr>
              <a:t>Unaprijeđen način planiranja kapitalnih investicija i izrade Plana razvojnih programa</a:t>
            </a:r>
          </a:p>
          <a:p>
            <a:endParaRPr lang="hr-HR" sz="2800" dirty="0">
              <a:latin typeface="Cambria" panose="02040503050406030204" pitchFamily="18" charset="0"/>
            </a:endParaRPr>
          </a:p>
          <a:p>
            <a:r>
              <a:rPr lang="hr-HR" sz="2800" dirty="0">
                <a:latin typeface="Cambria" panose="02040503050406030204" pitchFamily="18" charset="0"/>
              </a:rPr>
              <a:t>Izrađena i usvojena Strategija razvitka Grada Crikvenice do 2022. – prati se realizacija i izvještava javnost</a:t>
            </a:r>
          </a:p>
          <a:p>
            <a:endParaRPr lang="hr-HR" sz="2800" dirty="0">
              <a:latin typeface="Cambria" panose="02040503050406030204" pitchFamily="18" charset="0"/>
            </a:endParaRPr>
          </a:p>
          <a:p>
            <a:r>
              <a:rPr lang="hr-HR" sz="2800" dirty="0">
                <a:latin typeface="Cambria" panose="02040503050406030204" pitchFamily="18" charset="0"/>
              </a:rPr>
              <a:t>Korištenje raspoloživih podloga i podataka za planiranje i donošenje odluka</a:t>
            </a:r>
          </a:p>
          <a:p>
            <a:endParaRPr lang="hr-HR" sz="2800" dirty="0">
              <a:latin typeface="Cambria" panose="02040503050406030204" pitchFamily="18" charset="0"/>
            </a:endParaRPr>
          </a:p>
          <a:p>
            <a:r>
              <a:rPr lang="hr-HR" sz="2800" dirty="0">
                <a:latin typeface="Cambria" panose="02040503050406030204" pitchFamily="18" charset="0"/>
              </a:rPr>
              <a:t>Unaprjeđeno programsko planiranje proračuna </a:t>
            </a:r>
          </a:p>
          <a:p>
            <a:endParaRPr lang="hr-HR" sz="2800" dirty="0">
              <a:latin typeface="Cambria" panose="02040503050406030204" pitchFamily="18" charset="0"/>
            </a:endParaRPr>
          </a:p>
          <a:p>
            <a:r>
              <a:rPr lang="hr-HR" sz="2800" dirty="0">
                <a:latin typeface="Cambria" panose="02040503050406030204" pitchFamily="18" charset="0"/>
              </a:rPr>
              <a:t>Poboljšana naplata gradskih potraživanja – propisana procedura i veća suradnja unutar Grada te vanjskih institucija i tijela</a:t>
            </a:r>
            <a:endParaRPr lang="en-US" sz="2800" dirty="0">
              <a:latin typeface="Cambria" panose="02040503050406030204" pitchFamily="18" charset="0"/>
            </a:endParaRPr>
          </a:p>
          <a:p>
            <a:endParaRPr lang="hr-HR" sz="2800" dirty="0">
              <a:latin typeface="Cambria" panose="02040503050406030204" pitchFamily="18" charset="0"/>
            </a:endParaRPr>
          </a:p>
          <a:p>
            <a:r>
              <a:rPr lang="en-US" sz="2800" dirty="0" err="1">
                <a:latin typeface="Cambria" panose="02040503050406030204" pitchFamily="18" charset="0"/>
              </a:rPr>
              <a:t>Pobolj</a:t>
            </a:r>
            <a:r>
              <a:rPr lang="hr-HR" sz="2800" dirty="0">
                <a:latin typeface="Cambria" panose="02040503050406030204" pitchFamily="18" charset="0"/>
              </a:rPr>
              <a:t>š</a:t>
            </a:r>
            <a:r>
              <a:rPr lang="en-US" sz="2800" dirty="0" err="1">
                <a:latin typeface="Cambria" panose="02040503050406030204" pitchFamily="18" charset="0"/>
              </a:rPr>
              <a:t>ano</a:t>
            </a:r>
            <a:r>
              <a:rPr lang="en-US" sz="2800" dirty="0">
                <a:latin typeface="Cambria" panose="02040503050406030204" pitchFamily="18" charset="0"/>
              </a:rPr>
              <a:t> </a:t>
            </a:r>
            <a:r>
              <a:rPr lang="en-US" sz="2800" dirty="0" err="1">
                <a:latin typeface="Cambria" panose="02040503050406030204" pitchFamily="18" charset="0"/>
              </a:rPr>
              <a:t>upravljanje</a:t>
            </a:r>
            <a:r>
              <a:rPr lang="en-US" sz="2800" dirty="0">
                <a:latin typeface="Cambria" panose="02040503050406030204" pitchFamily="18" charset="0"/>
              </a:rPr>
              <a:t> </a:t>
            </a:r>
            <a:r>
              <a:rPr lang="en-US" sz="2800" dirty="0" err="1">
                <a:latin typeface="Cambria" panose="02040503050406030204" pitchFamily="18" charset="0"/>
              </a:rPr>
              <a:t>rashodima</a:t>
            </a:r>
            <a:endParaRPr lang="hr-HR" sz="2800" dirty="0">
              <a:latin typeface="Cambria" panose="02040503050406030204" pitchFamily="18" charset="0"/>
            </a:endParaRPr>
          </a:p>
          <a:p>
            <a:endParaRPr lang="hr-HR" sz="2000" dirty="0">
              <a:latin typeface="Cambria" panose="020405030504060302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1188700" cy="1143000"/>
          </a:xfrm>
        </p:spPr>
        <p:txBody>
          <a:bodyPr>
            <a:noAutofit/>
          </a:bodyPr>
          <a:lstStyle/>
          <a:p>
            <a:r>
              <a:rPr lang="hr-HR" sz="3600" dirty="0">
                <a:latin typeface="Cambria" panose="02040503050406030204" pitchFamily="18" charset="0"/>
              </a:rPr>
              <a:t>Provedba akcijskog plana - što se promijenilo?</a:t>
            </a:r>
            <a:br>
              <a:rPr lang="hr-HR" sz="3600" dirty="0">
                <a:latin typeface="Cambria" panose="02040503050406030204" pitchFamily="18" charset="0"/>
              </a:rPr>
            </a:br>
            <a:endParaRPr lang="hr-HR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875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8300" y="1417638"/>
            <a:ext cx="11455400" cy="5033962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hr-HR" sz="3300" dirty="0">
                <a:latin typeface="Cambria" panose="02040503050406030204" pitchFamily="18" charset="0"/>
              </a:rPr>
              <a:t>G</a:t>
            </a:r>
            <a:r>
              <a:rPr lang="en-US" sz="3300" dirty="0">
                <a:latin typeface="Cambria" panose="02040503050406030204" pitchFamily="18" charset="0"/>
              </a:rPr>
              <a:t>rad </a:t>
            </a:r>
            <a:r>
              <a:rPr lang="hr-HR" sz="3300" dirty="0">
                <a:latin typeface="Cambria" panose="02040503050406030204" pitchFamily="18" charset="0"/>
              </a:rPr>
              <a:t>Crikvenica </a:t>
            </a:r>
            <a:r>
              <a:rPr lang="en-US" sz="3300" dirty="0" err="1">
                <a:latin typeface="Cambria" panose="02040503050406030204" pitchFamily="18" charset="0"/>
              </a:rPr>
              <a:t>ima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en-US" sz="3300" dirty="0" err="1">
                <a:latin typeface="Cambria" panose="02040503050406030204" pitchFamily="18" charset="0"/>
              </a:rPr>
              <a:t>strate</a:t>
            </a:r>
            <a:r>
              <a:rPr lang="hr-HR" sz="3300" dirty="0">
                <a:latin typeface="Cambria" panose="02040503050406030204" pitchFamily="18" charset="0"/>
              </a:rPr>
              <a:t>š</a:t>
            </a:r>
            <a:r>
              <a:rPr lang="en-US" sz="3300" dirty="0" err="1">
                <a:latin typeface="Cambria" panose="02040503050406030204" pitchFamily="18" charset="0"/>
              </a:rPr>
              <a:t>ke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en-US" sz="3300" dirty="0" err="1">
                <a:latin typeface="Cambria" panose="02040503050406030204" pitchFamily="18" charset="0"/>
              </a:rPr>
              <a:t>dokumente</a:t>
            </a:r>
            <a:r>
              <a:rPr lang="en-US" sz="3300" dirty="0">
                <a:latin typeface="Cambria" panose="02040503050406030204" pitchFamily="18" charset="0"/>
              </a:rPr>
              <a:t> (</a:t>
            </a:r>
            <a:r>
              <a:rPr lang="en-US" sz="3300" dirty="0" err="1">
                <a:latin typeface="Cambria" panose="02040503050406030204" pitchFamily="18" charset="0"/>
              </a:rPr>
              <a:t>sedmogodi</a:t>
            </a:r>
            <a:r>
              <a:rPr lang="hr-HR" sz="3300" dirty="0">
                <a:latin typeface="Cambria" panose="02040503050406030204" pitchFamily="18" charset="0"/>
              </a:rPr>
              <a:t>š</a:t>
            </a:r>
            <a:r>
              <a:rPr lang="en-US" sz="3300" dirty="0" err="1">
                <a:latin typeface="Cambria" panose="02040503050406030204" pitchFamily="18" charset="0"/>
              </a:rPr>
              <a:t>nj</a:t>
            </a:r>
            <a:r>
              <a:rPr lang="hr-HR" sz="3300" dirty="0">
                <a:latin typeface="Cambria" panose="02040503050406030204" pitchFamily="18" charset="0"/>
              </a:rPr>
              <a:t>u</a:t>
            </a:r>
            <a:r>
              <a:rPr lang="en-US" sz="3300" dirty="0">
                <a:latin typeface="Cambria" panose="02040503050406030204" pitchFamily="18" charset="0"/>
              </a:rPr>
              <a:t> str</a:t>
            </a:r>
            <a:r>
              <a:rPr lang="hr-HR" sz="3300" dirty="0">
                <a:latin typeface="Cambria" panose="02040503050406030204" pitchFamily="18" charset="0"/>
              </a:rPr>
              <a:t>a</a:t>
            </a:r>
            <a:r>
              <a:rPr lang="en-US" sz="3300" dirty="0" err="1">
                <a:latin typeface="Cambria" panose="02040503050406030204" pitchFamily="18" charset="0"/>
              </a:rPr>
              <a:t>tegij</a:t>
            </a:r>
            <a:r>
              <a:rPr lang="hr-HR" sz="3300" dirty="0">
                <a:latin typeface="Cambria" panose="02040503050406030204" pitchFamily="18" charset="0"/>
              </a:rPr>
              <a:t>u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en-US" sz="3300" dirty="0" err="1">
                <a:latin typeface="Cambria" panose="02040503050406030204" pitchFamily="18" charset="0"/>
              </a:rPr>
              <a:t>razvoja</a:t>
            </a:r>
            <a:r>
              <a:rPr lang="en-US" sz="3300" dirty="0">
                <a:latin typeface="Cambria" panose="02040503050406030204" pitchFamily="18" charset="0"/>
              </a:rPr>
              <a:t>, </a:t>
            </a:r>
            <a:r>
              <a:rPr lang="en-US" sz="3300" dirty="0" err="1">
                <a:latin typeface="Cambria" panose="02040503050406030204" pitchFamily="18" charset="0"/>
              </a:rPr>
              <a:t>trogodi</a:t>
            </a:r>
            <a:r>
              <a:rPr lang="hr-HR" sz="3300" dirty="0">
                <a:latin typeface="Cambria" panose="02040503050406030204" pitchFamily="18" charset="0"/>
              </a:rPr>
              <a:t>š</a:t>
            </a:r>
            <a:r>
              <a:rPr lang="en-US" sz="3300" dirty="0" err="1">
                <a:latin typeface="Cambria" panose="02040503050406030204" pitchFamily="18" charset="0"/>
              </a:rPr>
              <a:t>nje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en-US" sz="3300" dirty="0" err="1">
                <a:latin typeface="Cambria" panose="02040503050406030204" pitchFamily="18" charset="0"/>
              </a:rPr>
              <a:t>planove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en-US" sz="3300" dirty="0" err="1">
                <a:latin typeface="Cambria" panose="02040503050406030204" pitchFamily="18" charset="0"/>
              </a:rPr>
              <a:t>razvojnih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en-US" sz="3300" dirty="0" err="1">
                <a:latin typeface="Cambria" panose="02040503050406030204" pitchFamily="18" charset="0"/>
              </a:rPr>
              <a:t>programa</a:t>
            </a:r>
            <a:r>
              <a:rPr lang="en-US" sz="3300" dirty="0">
                <a:latin typeface="Cambria" panose="02040503050406030204" pitchFamily="18" charset="0"/>
              </a:rPr>
              <a:t>, </a:t>
            </a:r>
            <a:r>
              <a:rPr lang="en-US" sz="3300" dirty="0" err="1">
                <a:latin typeface="Cambria" panose="02040503050406030204" pitchFamily="18" charset="0"/>
              </a:rPr>
              <a:t>godisnji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en-US" sz="3300" dirty="0" err="1">
                <a:latin typeface="Cambria" panose="02040503050406030204" pitchFamily="18" charset="0"/>
              </a:rPr>
              <a:t>kapitalni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en-US" sz="3300" dirty="0" err="1">
                <a:latin typeface="Cambria" panose="02040503050406030204" pitchFamily="18" charset="0"/>
              </a:rPr>
              <a:t>prora</a:t>
            </a:r>
            <a:r>
              <a:rPr lang="hr-HR" sz="3300" dirty="0">
                <a:latin typeface="Cambria" panose="02040503050406030204" pitchFamily="18" charset="0"/>
              </a:rPr>
              <a:t>č</a:t>
            </a:r>
            <a:r>
              <a:rPr lang="en-US" sz="3300" dirty="0">
                <a:latin typeface="Cambria" panose="02040503050406030204" pitchFamily="18" charset="0"/>
              </a:rPr>
              <a:t>un)</a:t>
            </a:r>
            <a:r>
              <a:rPr lang="hr-HR" sz="3300" dirty="0">
                <a:latin typeface="Cambria" panose="02040503050406030204" pitchFamily="18" charset="0"/>
              </a:rPr>
              <a:t> – </a:t>
            </a:r>
            <a:r>
              <a:rPr lang="hr-HR" sz="3300" i="1" u="sng" dirty="0">
                <a:latin typeface="Cambria" panose="02040503050406030204" pitchFamily="18" charset="0"/>
              </a:rPr>
              <a:t>izmjena i dopuna strateških dokumenata</a:t>
            </a:r>
            <a:endParaRPr lang="en-US" sz="3300" i="1" u="sng" dirty="0">
              <a:latin typeface="Cambria" panose="020405030504060302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hr-HR" sz="2800" dirty="0">
              <a:latin typeface="Cambria" panose="020405030504060302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3300" dirty="0" err="1">
                <a:latin typeface="Cambria" panose="02040503050406030204" pitchFamily="18" charset="0"/>
              </a:rPr>
              <a:t>Pokazatelji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en-US" sz="3300" dirty="0" err="1">
                <a:latin typeface="Cambria" panose="02040503050406030204" pitchFamily="18" charset="0"/>
              </a:rPr>
              <a:t>likvidnosti</a:t>
            </a:r>
            <a:r>
              <a:rPr lang="en-US" sz="3300" dirty="0">
                <a:latin typeface="Cambria" panose="02040503050406030204" pitchFamily="18" charset="0"/>
              </a:rPr>
              <a:t> i </a:t>
            </a:r>
            <a:r>
              <a:rPr lang="en-US" sz="3300" dirty="0" err="1">
                <a:latin typeface="Cambria" panose="02040503050406030204" pitchFamily="18" charset="0"/>
              </a:rPr>
              <a:t>zadu</a:t>
            </a:r>
            <a:r>
              <a:rPr lang="hr-HR" sz="3300" dirty="0">
                <a:latin typeface="Cambria" panose="02040503050406030204" pitchFamily="18" charset="0"/>
              </a:rPr>
              <a:t>ž</a:t>
            </a:r>
            <a:r>
              <a:rPr lang="en-US" sz="3300" dirty="0" err="1">
                <a:latin typeface="Cambria" panose="02040503050406030204" pitchFamily="18" charset="0"/>
              </a:rPr>
              <a:t>enosti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en-US" sz="3300" dirty="0" err="1">
                <a:latin typeface="Cambria" panose="02040503050406030204" pitchFamily="18" charset="0"/>
              </a:rPr>
              <a:t>su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en-US" sz="3300" dirty="0" err="1">
                <a:latin typeface="Cambria" panose="02040503050406030204" pitchFamily="18" charset="0"/>
              </a:rPr>
              <a:t>dobri</a:t>
            </a:r>
            <a:endParaRPr lang="en-US" sz="3300" dirty="0">
              <a:latin typeface="Cambria" panose="02040503050406030204" pitchFamily="18" charset="0"/>
            </a:endParaRPr>
          </a:p>
          <a:p>
            <a:pPr marL="109728" indent="0" algn="just">
              <a:buNone/>
            </a:pPr>
            <a:endParaRPr lang="hr-HR" sz="3300" dirty="0">
              <a:latin typeface="Cambria" panose="020405030504060302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3300" dirty="0">
                <a:latin typeface="Cambria" panose="02040503050406030204" pitchFamily="18" charset="0"/>
              </a:rPr>
              <a:t>Porezni </a:t>
            </a:r>
            <a:r>
              <a:rPr lang="en-US" sz="3300" dirty="0" err="1">
                <a:latin typeface="Cambria" panose="02040503050406030204" pitchFamily="18" charset="0"/>
              </a:rPr>
              <a:t>potencijal</a:t>
            </a:r>
            <a:r>
              <a:rPr lang="en-US" sz="3300" dirty="0">
                <a:latin typeface="Cambria" panose="02040503050406030204" pitchFamily="18" charset="0"/>
              </a:rPr>
              <a:t> je </a:t>
            </a:r>
            <a:r>
              <a:rPr lang="en-US" sz="3300" dirty="0" err="1">
                <a:latin typeface="Cambria" panose="02040503050406030204" pitchFamily="18" charset="0"/>
              </a:rPr>
              <a:t>dobar</a:t>
            </a:r>
            <a:r>
              <a:rPr lang="en-US" sz="3300" dirty="0">
                <a:latin typeface="Cambria" panose="02040503050406030204" pitchFamily="18" charset="0"/>
              </a:rPr>
              <a:t>, </a:t>
            </a:r>
            <a:r>
              <a:rPr lang="en-US" sz="3300" dirty="0" err="1">
                <a:latin typeface="Cambria" panose="02040503050406030204" pitchFamily="18" charset="0"/>
              </a:rPr>
              <a:t>ali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en-US" sz="3300" dirty="0" err="1">
                <a:latin typeface="Cambria" panose="02040503050406030204" pitchFamily="18" charset="0"/>
              </a:rPr>
              <a:t>postoji</a:t>
            </a:r>
            <a:r>
              <a:rPr lang="en-US" sz="3300" dirty="0">
                <a:latin typeface="Cambria" panose="02040503050406030204" pitchFamily="18" charset="0"/>
              </a:rPr>
              <a:t> problem </a:t>
            </a:r>
            <a:r>
              <a:rPr lang="en-US" sz="3300" dirty="0" err="1">
                <a:latin typeface="Cambria" panose="02040503050406030204" pitchFamily="18" charset="0"/>
              </a:rPr>
              <a:t>obra</a:t>
            </a:r>
            <a:r>
              <a:rPr lang="hr-HR" sz="3300" dirty="0">
                <a:latin typeface="Cambria" panose="02040503050406030204" pitchFamily="18" charset="0"/>
              </a:rPr>
              <a:t>č</a:t>
            </a:r>
            <a:r>
              <a:rPr lang="en-US" sz="3300" dirty="0" err="1">
                <a:latin typeface="Cambria" panose="02040503050406030204" pitchFamily="18" charset="0"/>
              </a:rPr>
              <a:t>una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hr-HR" sz="3300" dirty="0">
                <a:latin typeface="Cambria" panose="02040503050406030204" pitchFamily="18" charset="0"/>
              </a:rPr>
              <a:t> i </a:t>
            </a:r>
            <a:r>
              <a:rPr lang="en-US" sz="3300" dirty="0" err="1">
                <a:latin typeface="Cambria" panose="02040503050406030204" pitchFamily="18" charset="0"/>
              </a:rPr>
              <a:t>naplate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en-US" sz="3300" dirty="0" err="1">
                <a:latin typeface="Cambria" panose="02040503050406030204" pitchFamily="18" charset="0"/>
              </a:rPr>
              <a:t>te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en-US" sz="3300" dirty="0" err="1">
                <a:latin typeface="Cambria" panose="02040503050406030204" pitchFamily="18" charset="0"/>
              </a:rPr>
              <a:t>dostupnosti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en-US" sz="3300" dirty="0" err="1">
                <a:latin typeface="Cambria" panose="02040503050406030204" pitchFamily="18" charset="0"/>
              </a:rPr>
              <a:t>podataka</a:t>
            </a:r>
            <a:r>
              <a:rPr lang="hr-HR" sz="3300" dirty="0">
                <a:latin typeface="Cambria" panose="02040503050406030204" pitchFamily="18" charset="0"/>
              </a:rPr>
              <a:t> – </a:t>
            </a:r>
            <a:r>
              <a:rPr lang="hr-HR" sz="3300" i="1" u="sng" dirty="0">
                <a:latin typeface="Cambria" panose="02040503050406030204" pitchFamily="18" charset="0"/>
              </a:rPr>
              <a:t>ima prostora za poboljšanja</a:t>
            </a:r>
            <a:endParaRPr lang="en-US" sz="3300" i="1" u="sng" dirty="0">
              <a:latin typeface="Cambria" panose="020405030504060302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hr-HR" sz="3300" dirty="0">
              <a:latin typeface="Cambria" panose="020405030504060302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3300" dirty="0" err="1">
                <a:latin typeface="Cambria" panose="02040503050406030204" pitchFamily="18" charset="0"/>
              </a:rPr>
              <a:t>Nedovoljna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en-US" sz="3300" dirty="0" err="1">
                <a:latin typeface="Cambria" panose="02040503050406030204" pitchFamily="18" charset="0"/>
              </a:rPr>
              <a:t>fiskalna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en-US" sz="3300" dirty="0" err="1">
                <a:latin typeface="Cambria" panose="02040503050406030204" pitchFamily="18" charset="0"/>
              </a:rPr>
              <a:t>autonomija</a:t>
            </a:r>
            <a:r>
              <a:rPr lang="en-US" sz="3300" dirty="0">
                <a:latin typeface="Cambria" panose="02040503050406030204" pitchFamily="18" charset="0"/>
              </a:rPr>
              <a:t>, </a:t>
            </a:r>
            <a:r>
              <a:rPr lang="en-US" sz="3300" dirty="0" err="1">
                <a:latin typeface="Cambria" panose="02040503050406030204" pitchFamily="18" charset="0"/>
              </a:rPr>
              <a:t>ali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en-US" sz="3300" dirty="0" err="1">
                <a:latin typeface="Cambria" panose="02040503050406030204" pitchFamily="18" charset="0"/>
              </a:rPr>
              <a:t>porezno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en-US" sz="3300" dirty="0" err="1">
                <a:latin typeface="Cambria" panose="02040503050406030204" pitchFamily="18" charset="0"/>
              </a:rPr>
              <a:t>optere</a:t>
            </a:r>
            <a:r>
              <a:rPr lang="hr-HR" sz="3300" dirty="0">
                <a:latin typeface="Cambria" panose="02040503050406030204" pitchFamily="18" charset="0"/>
              </a:rPr>
              <a:t>ć</a:t>
            </a:r>
            <a:r>
              <a:rPr lang="en-US" sz="3300" dirty="0" err="1">
                <a:latin typeface="Cambria" panose="02040503050406030204" pitchFamily="18" charset="0"/>
              </a:rPr>
              <a:t>enje</a:t>
            </a:r>
            <a:r>
              <a:rPr lang="en-US" sz="3300" dirty="0">
                <a:latin typeface="Cambria" panose="02040503050406030204" pitchFamily="18" charset="0"/>
              </a:rPr>
              <a:t> u </a:t>
            </a:r>
            <a:r>
              <a:rPr lang="en-US" sz="3300" dirty="0" err="1">
                <a:latin typeface="Cambria" panose="02040503050406030204" pitchFamily="18" charset="0"/>
              </a:rPr>
              <a:t>gornjim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en-US" sz="3300" dirty="0" err="1">
                <a:latin typeface="Cambria" panose="02040503050406030204" pitchFamily="18" charset="0"/>
              </a:rPr>
              <a:t>granicama</a:t>
            </a:r>
            <a:endParaRPr lang="en-US" sz="3300" dirty="0">
              <a:latin typeface="Cambria" panose="020405030504060302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hr-HR" sz="3300" dirty="0">
              <a:latin typeface="Cambria" panose="020405030504060302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3300" dirty="0">
                <a:latin typeface="Cambria" panose="02040503050406030204" pitchFamily="18" charset="0"/>
              </a:rPr>
              <a:t>Dobra </a:t>
            </a:r>
            <a:r>
              <a:rPr lang="en-US" sz="3300" dirty="0" err="1">
                <a:latin typeface="Cambria" panose="02040503050406030204" pitchFamily="18" charset="0"/>
              </a:rPr>
              <a:t>razina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en-US" sz="3300" dirty="0" err="1">
                <a:latin typeface="Cambria" panose="02040503050406030204" pitchFamily="18" charset="0"/>
              </a:rPr>
              <a:t>usluge</a:t>
            </a:r>
            <a:r>
              <a:rPr lang="hr-HR" sz="3300" dirty="0">
                <a:latin typeface="Cambria" panose="02040503050406030204" pitchFamily="18" charset="0"/>
              </a:rPr>
              <a:t> </a:t>
            </a:r>
            <a:r>
              <a:rPr lang="hr-HR" sz="3300" i="1" u="sng" dirty="0">
                <a:latin typeface="Cambria" panose="02040503050406030204" pitchFamily="18" charset="0"/>
              </a:rPr>
              <a:t>- ima prostora za poboljšanja</a:t>
            </a:r>
            <a:endParaRPr lang="en-US" sz="3300" i="1" u="sng" dirty="0">
              <a:latin typeface="Cambria" panose="020405030504060302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hr-HR" sz="3300" dirty="0">
              <a:latin typeface="Cambria" panose="020405030504060302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3300" dirty="0" err="1">
                <a:latin typeface="Cambria" panose="02040503050406030204" pitchFamily="18" charset="0"/>
              </a:rPr>
              <a:t>Napor</a:t>
            </a:r>
            <a:r>
              <a:rPr lang="en-US" sz="3300" dirty="0">
                <a:latin typeface="Cambria" panose="02040503050406030204" pitchFamily="18" charset="0"/>
              </a:rPr>
              <a:t> za </a:t>
            </a:r>
            <a:r>
              <a:rPr lang="en-US" sz="3300" dirty="0" err="1">
                <a:latin typeface="Cambria" panose="02040503050406030204" pitchFamily="18" charset="0"/>
              </a:rPr>
              <a:t>kapitalna</a:t>
            </a:r>
            <a:r>
              <a:rPr lang="en-US" sz="3300" dirty="0">
                <a:latin typeface="Cambria" panose="02040503050406030204" pitchFamily="18" charset="0"/>
              </a:rPr>
              <a:t> </a:t>
            </a:r>
            <a:r>
              <a:rPr lang="en-US" sz="3300" dirty="0" err="1">
                <a:latin typeface="Cambria" panose="02040503050406030204" pitchFamily="18" charset="0"/>
              </a:rPr>
              <a:t>ulaganja</a:t>
            </a:r>
            <a:r>
              <a:rPr lang="en-US" sz="3300" dirty="0">
                <a:latin typeface="Cambria" panose="02040503050406030204" pitchFamily="18" charset="0"/>
              </a:rPr>
              <a:t>: </a:t>
            </a:r>
            <a:r>
              <a:rPr lang="en-US" sz="3300" i="1" u="sng" dirty="0" err="1">
                <a:latin typeface="Cambria" panose="02040503050406030204" pitchFamily="18" charset="0"/>
              </a:rPr>
              <a:t>ima</a:t>
            </a:r>
            <a:r>
              <a:rPr lang="en-US" sz="3300" i="1" u="sng" dirty="0">
                <a:latin typeface="Cambria" panose="02040503050406030204" pitchFamily="18" charset="0"/>
              </a:rPr>
              <a:t> </a:t>
            </a:r>
            <a:r>
              <a:rPr lang="en-US" sz="3300" i="1" u="sng" dirty="0" err="1">
                <a:latin typeface="Cambria" panose="02040503050406030204" pitchFamily="18" charset="0"/>
              </a:rPr>
              <a:t>prostora</a:t>
            </a:r>
            <a:r>
              <a:rPr lang="en-US" sz="3300" i="1" u="sng" dirty="0">
                <a:latin typeface="Cambria" panose="02040503050406030204" pitchFamily="18" charset="0"/>
              </a:rPr>
              <a:t> za </a:t>
            </a:r>
            <a:r>
              <a:rPr lang="en-US" sz="3300" i="1" u="sng" dirty="0" err="1">
                <a:latin typeface="Cambria" panose="02040503050406030204" pitchFamily="18" charset="0"/>
              </a:rPr>
              <a:t>pobolj</a:t>
            </a:r>
            <a:r>
              <a:rPr lang="hr-HR" sz="3300" i="1" u="sng" dirty="0">
                <a:latin typeface="Cambria" panose="02040503050406030204" pitchFamily="18" charset="0"/>
              </a:rPr>
              <a:t>š</a:t>
            </a:r>
            <a:r>
              <a:rPr lang="en-US" sz="3300" i="1" u="sng" dirty="0" err="1">
                <a:latin typeface="Cambria" panose="02040503050406030204" pitchFamily="18" charset="0"/>
              </a:rPr>
              <a:t>anja</a:t>
            </a:r>
            <a:endParaRPr lang="mk-MK" sz="3300" i="1" u="sng" dirty="0">
              <a:latin typeface="Cambria" panose="020405030504060302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3493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dirty="0" err="1">
                <a:latin typeface="Cambria" panose="02040503050406030204" pitchFamily="18" charset="0"/>
              </a:rPr>
              <a:t>Rezultati</a:t>
            </a:r>
            <a:r>
              <a:rPr lang="hr-HR" sz="3600" dirty="0">
                <a:latin typeface="Cambria" panose="02040503050406030204" pitchFamily="18" charset="0"/>
              </a:rPr>
              <a:t> i novi zadaci</a:t>
            </a:r>
            <a:endParaRPr lang="mk-MK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810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481329"/>
            <a:ext cx="112649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hr-HR" sz="2800" dirty="0">
                <a:latin typeface="Cambria" panose="02040503050406030204" pitchFamily="18" charset="0"/>
              </a:rPr>
              <a:t>Najčešći izvori:</a:t>
            </a:r>
          </a:p>
          <a:p>
            <a:endParaRPr lang="hr-HR" sz="2800" dirty="0">
              <a:latin typeface="Cambria" panose="02040503050406030204" pitchFamily="18" charset="0"/>
            </a:endParaRPr>
          </a:p>
          <a:p>
            <a:r>
              <a:rPr lang="en-US" sz="2800" dirty="0" err="1">
                <a:latin typeface="Cambria" panose="02040503050406030204" pitchFamily="18" charset="0"/>
              </a:rPr>
              <a:t>Neto</a:t>
            </a:r>
            <a:r>
              <a:rPr lang="en-US" sz="2800" dirty="0">
                <a:latin typeface="Cambria" panose="02040503050406030204" pitchFamily="18" charset="0"/>
              </a:rPr>
              <a:t> mar</a:t>
            </a:r>
            <a:r>
              <a:rPr lang="hr-HR" sz="2800" dirty="0">
                <a:latin typeface="Cambria" panose="02040503050406030204" pitchFamily="18" charset="0"/>
              </a:rPr>
              <a:t>ž</a:t>
            </a:r>
            <a:r>
              <a:rPr lang="en-US" sz="2800" dirty="0">
                <a:latin typeface="Cambria" panose="02040503050406030204" pitchFamily="18" charset="0"/>
              </a:rPr>
              <a:t>a</a:t>
            </a:r>
          </a:p>
          <a:p>
            <a:r>
              <a:rPr lang="en-US" sz="2800" dirty="0" err="1">
                <a:latin typeface="Cambria" panose="02040503050406030204" pitchFamily="18" charset="0"/>
              </a:rPr>
              <a:t>Kapitalne</a:t>
            </a:r>
            <a:r>
              <a:rPr lang="en-US" sz="2800" dirty="0">
                <a:latin typeface="Cambria" panose="02040503050406030204" pitchFamily="18" charset="0"/>
              </a:rPr>
              <a:t> </a:t>
            </a:r>
            <a:r>
              <a:rPr lang="en-US" sz="2800" dirty="0" err="1">
                <a:latin typeface="Cambria" panose="02040503050406030204" pitchFamily="18" charset="0"/>
              </a:rPr>
              <a:t>pomo</a:t>
            </a:r>
            <a:r>
              <a:rPr lang="hr-HR" sz="2800" dirty="0">
                <a:latin typeface="Cambria" panose="02040503050406030204" pitchFamily="18" charset="0"/>
              </a:rPr>
              <a:t>ć</a:t>
            </a:r>
            <a:r>
              <a:rPr lang="en-US" sz="2800" dirty="0" err="1">
                <a:latin typeface="Cambria" panose="02040503050406030204" pitchFamily="18" charset="0"/>
              </a:rPr>
              <a:t>i</a:t>
            </a:r>
            <a:endParaRPr lang="en-US" sz="2800" dirty="0">
              <a:latin typeface="Cambria" panose="02040503050406030204" pitchFamily="18" charset="0"/>
            </a:endParaRPr>
          </a:p>
          <a:p>
            <a:r>
              <a:rPr lang="en-US" sz="2800" dirty="0" err="1">
                <a:latin typeface="Cambria" panose="02040503050406030204" pitchFamily="18" charset="0"/>
              </a:rPr>
              <a:t>Prodaja</a:t>
            </a:r>
            <a:r>
              <a:rPr lang="en-US" sz="2800" dirty="0">
                <a:latin typeface="Cambria" panose="02040503050406030204" pitchFamily="18" charset="0"/>
              </a:rPr>
              <a:t> </a:t>
            </a:r>
            <a:r>
              <a:rPr lang="en-US" sz="2800" dirty="0" err="1">
                <a:latin typeface="Cambria" panose="02040503050406030204" pitchFamily="18" charset="0"/>
              </a:rPr>
              <a:t>imovine</a:t>
            </a:r>
            <a:endParaRPr lang="en-US" sz="2800" dirty="0">
              <a:latin typeface="Cambria" panose="02040503050406030204" pitchFamily="18" charset="0"/>
            </a:endParaRPr>
          </a:p>
          <a:p>
            <a:r>
              <a:rPr lang="en-US" sz="2800" dirty="0" err="1">
                <a:latin typeface="Cambria" panose="02040503050406030204" pitchFamily="18" charset="0"/>
              </a:rPr>
              <a:t>Kredit</a:t>
            </a:r>
            <a:r>
              <a:rPr lang="hr-HR" sz="2800" dirty="0">
                <a:latin typeface="Cambria" panose="02040503050406030204" pitchFamily="18" charset="0"/>
              </a:rPr>
              <a:t>.</a:t>
            </a:r>
          </a:p>
          <a:p>
            <a:pPr marL="109728" indent="0">
              <a:buNone/>
            </a:pPr>
            <a:endParaRPr lang="hr-HR" sz="2800" dirty="0">
              <a:latin typeface="Cambria" panose="02040503050406030204" pitchFamily="18" charset="0"/>
            </a:endParaRPr>
          </a:p>
          <a:p>
            <a:pPr marL="109728" indent="0">
              <a:buNone/>
            </a:pPr>
            <a:r>
              <a:rPr lang="hr-HR" sz="2800" dirty="0">
                <a:latin typeface="Cambria" panose="02040503050406030204" pitchFamily="18" charset="0"/>
              </a:rPr>
              <a:t>Cilj je uvesti financijski održivo planiranje kapitalnih investicija, poboljšati programsko planiranje i upravljanje imovinom. </a:t>
            </a:r>
            <a:endParaRPr lang="mk-MK" sz="2800" dirty="0">
              <a:latin typeface="Cambria" panose="020405030504060302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>
                <a:latin typeface="Cambria" panose="02040503050406030204" pitchFamily="18" charset="0"/>
              </a:rPr>
              <a:t>Najveći fokus na f</a:t>
            </a:r>
            <a:r>
              <a:rPr lang="en-US" sz="3600" dirty="0" err="1">
                <a:latin typeface="Cambria" panose="02040503050406030204" pitchFamily="18" charset="0"/>
              </a:rPr>
              <a:t>inanciranj</a:t>
            </a:r>
            <a:r>
              <a:rPr lang="hr-HR" sz="3600" dirty="0">
                <a:latin typeface="Cambria" panose="02040503050406030204" pitchFamily="18" charset="0"/>
              </a:rPr>
              <a:t>u</a:t>
            </a:r>
            <a:r>
              <a:rPr lang="en-US" sz="3600" dirty="0">
                <a:latin typeface="Cambria" panose="02040503050406030204" pitchFamily="18" charset="0"/>
              </a:rPr>
              <a:t> </a:t>
            </a:r>
            <a:r>
              <a:rPr lang="en-US" sz="3600" dirty="0" err="1">
                <a:latin typeface="Cambria" panose="02040503050406030204" pitchFamily="18" charset="0"/>
              </a:rPr>
              <a:t>kapitalnih</a:t>
            </a:r>
            <a:r>
              <a:rPr lang="en-US" sz="3600" dirty="0">
                <a:latin typeface="Cambria" panose="02040503050406030204" pitchFamily="18" charset="0"/>
              </a:rPr>
              <a:t> </a:t>
            </a:r>
            <a:r>
              <a:rPr lang="en-US" sz="3600" dirty="0" err="1">
                <a:latin typeface="Cambria" panose="02040503050406030204" pitchFamily="18" charset="0"/>
              </a:rPr>
              <a:t>ulaganja</a:t>
            </a:r>
            <a:endParaRPr lang="mk-MK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8973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Kapljica</Template>
  <TotalTime>780</TotalTime>
  <Words>1230</Words>
  <Application>Microsoft Office PowerPoint</Application>
  <PresentationFormat>Široki zaslon</PresentationFormat>
  <Paragraphs>213</Paragraphs>
  <Slides>25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7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25</vt:i4>
      </vt:variant>
    </vt:vector>
  </HeadingPairs>
  <TitlesOfParts>
    <vt:vector size="33" baseType="lpstr">
      <vt:lpstr>Calibri</vt:lpstr>
      <vt:lpstr>Cambria</vt:lpstr>
      <vt:lpstr>Lucida Sans Unicode</vt:lpstr>
      <vt:lpstr>Verdana</vt:lpstr>
      <vt:lpstr>Wingdings</vt:lpstr>
      <vt:lpstr>Wingdings 2</vt:lpstr>
      <vt:lpstr>Wingdings 3</vt:lpstr>
      <vt:lpstr>Concourse</vt:lpstr>
      <vt:lpstr>MFSA (samoprocjena lokalnih financija)  primjena – online platforma</vt:lpstr>
      <vt:lpstr>Sadržaj</vt:lpstr>
      <vt:lpstr>CILJ MFSA ili „Što nam je ovo  trebalo?”</vt:lpstr>
      <vt:lpstr>Što smo utvrdili primjenom MFSA?</vt:lpstr>
      <vt:lpstr>Primjena MFSA u radu</vt:lpstr>
      <vt:lpstr>Iskustva Grada Crikvenice u primjeni MFSA</vt:lpstr>
      <vt:lpstr>Provedba akcijskog plana - što se promijenilo? </vt:lpstr>
      <vt:lpstr>Rezultati i novi zadaci</vt:lpstr>
      <vt:lpstr>Najveći fokus na financiranju kapitalnih ulaganja</vt:lpstr>
      <vt:lpstr>Izvršna i predstavnička vlast i MFSA</vt:lpstr>
      <vt:lpstr>Širenje na druge  gradove u RH</vt:lpstr>
      <vt:lpstr>Rezultati-profil gradova</vt:lpstr>
      <vt:lpstr>Rezultati: Pokazatelji usporedbe (2014 g.)</vt:lpstr>
      <vt:lpstr>Plan financijskih poboljšanja</vt:lpstr>
      <vt:lpstr>Kako dalje?</vt:lpstr>
      <vt:lpstr>Online platforma</vt:lpstr>
      <vt:lpstr>Pristupili smo! Kako dalje?</vt:lpstr>
      <vt:lpstr>Upute</vt:lpstr>
      <vt:lpstr>Podaci</vt:lpstr>
      <vt:lpstr>Preporuke i dileme -  Current revenues </vt:lpstr>
      <vt:lpstr>Capital revenues</vt:lpstr>
      <vt:lpstr>Expenditures</vt:lpstr>
      <vt:lpstr>Ukupna ocjena i preporuke za druge gradove koji bi proveli MFSA</vt:lpstr>
      <vt:lpstr>PowerPoint prezentacija</vt:lpstr>
      <vt:lpstr>2035. BEZ SAMOPROCJENE I DOBROG UPRAVLJANJA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 Crikvenica – iskustva za financijskom samoprocjenom</dc:title>
  <dc:creator>bajo</dc:creator>
  <cp:lastModifiedBy>Snježana Sikirić</cp:lastModifiedBy>
  <cp:revision>88</cp:revision>
  <cp:lastPrinted>2019-03-26T14:11:19Z</cp:lastPrinted>
  <dcterms:created xsi:type="dcterms:W3CDTF">2015-07-03T15:45:00Z</dcterms:created>
  <dcterms:modified xsi:type="dcterms:W3CDTF">2019-03-27T04:53:12Z</dcterms:modified>
</cp:coreProperties>
</file>